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bookmarkIdSeed="2">
  <p:sldMasterIdLst>
    <p:sldMasterId id="2147483648" r:id="rId4"/>
  </p:sldMasterIdLst>
  <p:notesMasterIdLst>
    <p:notesMasterId r:id="rId29"/>
  </p:notesMasterIdLst>
  <p:handoutMasterIdLst>
    <p:handoutMasterId r:id="rId30"/>
  </p:handoutMasterIdLst>
  <p:sldIdLst>
    <p:sldId id="377" r:id="rId5"/>
    <p:sldId id="416" r:id="rId6"/>
    <p:sldId id="329" r:id="rId7"/>
    <p:sldId id="384" r:id="rId8"/>
    <p:sldId id="362" r:id="rId9"/>
    <p:sldId id="417" r:id="rId10"/>
    <p:sldId id="390" r:id="rId11"/>
    <p:sldId id="419" r:id="rId12"/>
    <p:sldId id="420" r:id="rId13"/>
    <p:sldId id="421" r:id="rId14"/>
    <p:sldId id="422" r:id="rId15"/>
    <p:sldId id="423" r:id="rId16"/>
    <p:sldId id="424" r:id="rId17"/>
    <p:sldId id="426" r:id="rId18"/>
    <p:sldId id="425" r:id="rId19"/>
    <p:sldId id="428" r:id="rId20"/>
    <p:sldId id="427" r:id="rId21"/>
    <p:sldId id="429" r:id="rId22"/>
    <p:sldId id="430" r:id="rId23"/>
    <p:sldId id="431" r:id="rId24"/>
    <p:sldId id="432" r:id="rId25"/>
    <p:sldId id="433" r:id="rId26"/>
    <p:sldId id="435" r:id="rId27"/>
    <p:sldId id="383" r:id="rId28"/>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STARTERS" id="{ACC24B29-0CC7-491A-A98A-CF7CBDBE501E}">
          <p14:sldIdLst>
            <p14:sldId id="377"/>
            <p14:sldId id="416"/>
            <p14:sldId id="329"/>
            <p14:sldId id="384"/>
            <p14:sldId id="362"/>
            <p14:sldId id="417"/>
            <p14:sldId id="390"/>
            <p14:sldId id="419"/>
            <p14:sldId id="420"/>
            <p14:sldId id="421"/>
            <p14:sldId id="422"/>
            <p14:sldId id="423"/>
            <p14:sldId id="424"/>
            <p14:sldId id="426"/>
            <p14:sldId id="425"/>
            <p14:sldId id="428"/>
            <p14:sldId id="427"/>
            <p14:sldId id="429"/>
            <p14:sldId id="430"/>
            <p14:sldId id="431"/>
            <p14:sldId id="432"/>
            <p14:sldId id="433"/>
            <p14:sldId id="435"/>
            <p14:sldId id="3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D1FF"/>
    <a:srgbClr val="0074AF"/>
    <a:srgbClr val="B7472A"/>
    <a:srgbClr val="7F7F7F"/>
    <a:srgbClr val="000000"/>
    <a:srgbClr val="E6E6E6"/>
    <a:srgbClr val="DC5924"/>
    <a:srgbClr val="FFFFFF"/>
    <a:srgbClr val="11161C"/>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74" autoAdjust="0"/>
    <p:restoredTop sz="84972" autoAdjust="0"/>
  </p:normalViewPr>
  <p:slideViewPr>
    <p:cSldViewPr snapToGrid="0">
      <p:cViewPr varScale="1">
        <p:scale>
          <a:sx n="71" d="100"/>
          <a:sy n="71" d="100"/>
        </p:scale>
        <p:origin x="408" y="66"/>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p:scale>
          <a:sx n="66" d="100"/>
          <a:sy n="66" d="100"/>
        </p:scale>
        <p:origin x="2539" y="2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8B4808-C30D-45CC-880E-5BBFCE50D585}" type="doc">
      <dgm:prSet loTypeId="urn:microsoft.com/office/officeart/2011/layout/HexagonRadial" loCatId="cycle" qsTypeId="urn:microsoft.com/office/officeart/2005/8/quickstyle/simple1" qsCatId="simple" csTypeId="urn:microsoft.com/office/officeart/2005/8/colors/colorful3" csCatId="colorful" phldr="1"/>
      <dgm:spPr/>
      <dgm:t>
        <a:bodyPr/>
        <a:lstStyle/>
        <a:p>
          <a:endParaRPr lang="en-US"/>
        </a:p>
      </dgm:t>
    </dgm:pt>
    <dgm:pt modelId="{FA265C79-3029-44EB-ACA1-AC4C502A7C7B}">
      <dgm:prSet phldrT="[Text]"/>
      <dgm:spPr/>
      <dgm:t>
        <a:bodyPr/>
        <a:lstStyle/>
        <a:p>
          <a:r>
            <a:rPr lang="en-US" dirty="0" smtClean="0"/>
            <a:t>DATA SCIENCE LIFECYCLE</a:t>
          </a:r>
          <a:endParaRPr lang="en-US" dirty="0"/>
        </a:p>
      </dgm:t>
    </dgm:pt>
    <dgm:pt modelId="{AE6B1E72-A96C-4537-8404-CBA733659E51}" type="parTrans" cxnId="{1761110F-651B-4112-98A8-77C0EFD738E7}">
      <dgm:prSet/>
      <dgm:spPr/>
      <dgm:t>
        <a:bodyPr/>
        <a:lstStyle/>
        <a:p>
          <a:endParaRPr lang="en-US"/>
        </a:p>
      </dgm:t>
    </dgm:pt>
    <dgm:pt modelId="{37F3AC87-7CA0-45F1-B523-2B3C7495815D}" type="sibTrans" cxnId="{1761110F-651B-4112-98A8-77C0EFD738E7}">
      <dgm:prSet/>
      <dgm:spPr/>
      <dgm:t>
        <a:bodyPr/>
        <a:lstStyle/>
        <a:p>
          <a:endParaRPr lang="en-US"/>
        </a:p>
      </dgm:t>
    </dgm:pt>
    <dgm:pt modelId="{E17560F1-0E8F-4951-BE02-9E5D000EECD1}">
      <dgm:prSet phldrT="[Text]"/>
      <dgm:spPr/>
      <dgm:t>
        <a:bodyPr/>
        <a:lstStyle/>
        <a:p>
          <a:r>
            <a:rPr lang="en-US" u="none" dirty="0" smtClean="0"/>
            <a:t>01</a:t>
          </a:r>
        </a:p>
        <a:p>
          <a:r>
            <a:rPr lang="en-US" dirty="0" smtClean="0"/>
            <a:t>Problem Statement</a:t>
          </a:r>
          <a:endParaRPr lang="en-US" dirty="0"/>
        </a:p>
      </dgm:t>
    </dgm:pt>
    <dgm:pt modelId="{8B058A9F-EDA3-4221-868F-FD8620015640}" type="parTrans" cxnId="{4D73C149-33F9-4A42-B006-7F03C039C1EE}">
      <dgm:prSet/>
      <dgm:spPr/>
      <dgm:t>
        <a:bodyPr/>
        <a:lstStyle/>
        <a:p>
          <a:endParaRPr lang="en-US"/>
        </a:p>
      </dgm:t>
    </dgm:pt>
    <dgm:pt modelId="{4CF32975-8E32-4015-82A8-C7BC0148D0BC}" type="sibTrans" cxnId="{4D73C149-33F9-4A42-B006-7F03C039C1EE}">
      <dgm:prSet/>
      <dgm:spPr/>
      <dgm:t>
        <a:bodyPr/>
        <a:lstStyle/>
        <a:p>
          <a:endParaRPr lang="en-US"/>
        </a:p>
      </dgm:t>
    </dgm:pt>
    <dgm:pt modelId="{0B032C3A-39B3-43E5-B84A-5B906493A547}">
      <dgm:prSet phldrT="[Text]"/>
      <dgm:spPr/>
      <dgm:t>
        <a:bodyPr/>
        <a:lstStyle/>
        <a:p>
          <a:r>
            <a:rPr lang="en-US" dirty="0" smtClean="0"/>
            <a:t>02</a:t>
          </a:r>
        </a:p>
        <a:p>
          <a:r>
            <a:rPr lang="en-US" dirty="0" smtClean="0"/>
            <a:t>Data Mining</a:t>
          </a:r>
          <a:endParaRPr lang="en-US" dirty="0"/>
        </a:p>
      </dgm:t>
    </dgm:pt>
    <dgm:pt modelId="{82805E93-9B9F-4926-85BE-7222191E3023}" type="parTrans" cxnId="{76BCE29F-6385-42F8-81A0-632A3242AB27}">
      <dgm:prSet/>
      <dgm:spPr/>
      <dgm:t>
        <a:bodyPr/>
        <a:lstStyle/>
        <a:p>
          <a:endParaRPr lang="en-US"/>
        </a:p>
      </dgm:t>
    </dgm:pt>
    <dgm:pt modelId="{F46158D9-8CD6-4B6C-AA4D-73240E9464A6}" type="sibTrans" cxnId="{76BCE29F-6385-42F8-81A0-632A3242AB27}">
      <dgm:prSet/>
      <dgm:spPr/>
      <dgm:t>
        <a:bodyPr/>
        <a:lstStyle/>
        <a:p>
          <a:endParaRPr lang="en-US"/>
        </a:p>
      </dgm:t>
    </dgm:pt>
    <dgm:pt modelId="{99FE9147-B617-40B7-ADCF-F31B4D933FC3}">
      <dgm:prSet phldrT="[Text]"/>
      <dgm:spPr/>
      <dgm:t>
        <a:bodyPr/>
        <a:lstStyle/>
        <a:p>
          <a:r>
            <a:rPr lang="en-US" dirty="0" smtClean="0"/>
            <a:t>03</a:t>
          </a:r>
        </a:p>
        <a:p>
          <a:r>
            <a:rPr lang="en-US" dirty="0" smtClean="0"/>
            <a:t>Data Cleaning</a:t>
          </a:r>
          <a:endParaRPr lang="en-US" dirty="0"/>
        </a:p>
      </dgm:t>
    </dgm:pt>
    <dgm:pt modelId="{45D3180E-EBFA-47B1-8EA0-7AFDDC2DA452}" type="parTrans" cxnId="{BC23944E-1737-4653-9CDE-66D362851941}">
      <dgm:prSet/>
      <dgm:spPr/>
      <dgm:t>
        <a:bodyPr/>
        <a:lstStyle/>
        <a:p>
          <a:endParaRPr lang="en-US"/>
        </a:p>
      </dgm:t>
    </dgm:pt>
    <dgm:pt modelId="{098D2E62-E8EF-49CC-89F4-A524DDE7124E}" type="sibTrans" cxnId="{BC23944E-1737-4653-9CDE-66D362851941}">
      <dgm:prSet/>
      <dgm:spPr/>
      <dgm:t>
        <a:bodyPr/>
        <a:lstStyle/>
        <a:p>
          <a:endParaRPr lang="en-US"/>
        </a:p>
      </dgm:t>
    </dgm:pt>
    <dgm:pt modelId="{24FD7EBB-AAF5-46D2-BDDC-DE0A7B274E4E}">
      <dgm:prSet phldrT="[Text]"/>
      <dgm:spPr/>
      <dgm:t>
        <a:bodyPr/>
        <a:lstStyle/>
        <a:p>
          <a:r>
            <a:rPr lang="en-US" dirty="0" smtClean="0"/>
            <a:t>04</a:t>
          </a:r>
        </a:p>
        <a:p>
          <a:r>
            <a:rPr lang="en-US" dirty="0" smtClean="0"/>
            <a:t>Data Exploration</a:t>
          </a:r>
          <a:endParaRPr lang="en-US" dirty="0"/>
        </a:p>
      </dgm:t>
    </dgm:pt>
    <dgm:pt modelId="{0B1122CD-89BA-4131-8600-64805FC991D6}" type="parTrans" cxnId="{CF941D2C-7C70-44DF-B939-924AC398FEC2}">
      <dgm:prSet/>
      <dgm:spPr/>
      <dgm:t>
        <a:bodyPr/>
        <a:lstStyle/>
        <a:p>
          <a:endParaRPr lang="en-US"/>
        </a:p>
      </dgm:t>
    </dgm:pt>
    <dgm:pt modelId="{436D08D1-8CD3-4137-94C9-5FD883EA5BC6}" type="sibTrans" cxnId="{CF941D2C-7C70-44DF-B939-924AC398FEC2}">
      <dgm:prSet/>
      <dgm:spPr/>
      <dgm:t>
        <a:bodyPr/>
        <a:lstStyle/>
        <a:p>
          <a:endParaRPr lang="en-US"/>
        </a:p>
      </dgm:t>
    </dgm:pt>
    <dgm:pt modelId="{1B58B9A7-578C-4234-9500-9C6DB3FFA94C}">
      <dgm:prSet phldrT="[Text]"/>
      <dgm:spPr/>
      <dgm:t>
        <a:bodyPr/>
        <a:lstStyle/>
        <a:p>
          <a:r>
            <a:rPr lang="en-US" dirty="0" smtClean="0"/>
            <a:t>05</a:t>
          </a:r>
        </a:p>
        <a:p>
          <a:r>
            <a:rPr lang="en-US" dirty="0" smtClean="0"/>
            <a:t>Feature Engineering</a:t>
          </a:r>
          <a:endParaRPr lang="en-US" dirty="0"/>
        </a:p>
      </dgm:t>
    </dgm:pt>
    <dgm:pt modelId="{CA7382B6-2544-4464-B193-D3B534DCE318}" type="parTrans" cxnId="{91721983-00A4-461B-8FA4-21FBDDBEB640}">
      <dgm:prSet/>
      <dgm:spPr/>
      <dgm:t>
        <a:bodyPr/>
        <a:lstStyle/>
        <a:p>
          <a:endParaRPr lang="en-US"/>
        </a:p>
      </dgm:t>
    </dgm:pt>
    <dgm:pt modelId="{4F66B6EC-74BA-46CB-A86E-4B02655C914B}" type="sibTrans" cxnId="{91721983-00A4-461B-8FA4-21FBDDBEB640}">
      <dgm:prSet/>
      <dgm:spPr/>
      <dgm:t>
        <a:bodyPr/>
        <a:lstStyle/>
        <a:p>
          <a:endParaRPr lang="en-US"/>
        </a:p>
      </dgm:t>
    </dgm:pt>
    <dgm:pt modelId="{8F0D33C3-A795-4E8F-A959-89526DF664B0}">
      <dgm:prSet phldrT="[Text]"/>
      <dgm:spPr/>
      <dgm:t>
        <a:bodyPr/>
        <a:lstStyle/>
        <a:p>
          <a:r>
            <a:rPr lang="en-US" dirty="0" smtClean="0"/>
            <a:t>06</a:t>
          </a:r>
        </a:p>
        <a:p>
          <a:r>
            <a:rPr lang="en-US" dirty="0" smtClean="0"/>
            <a:t>Predictive Modeling</a:t>
          </a:r>
          <a:endParaRPr lang="en-US" dirty="0"/>
        </a:p>
      </dgm:t>
    </dgm:pt>
    <dgm:pt modelId="{4B0D47F8-C8FE-492D-828A-C90A3B0AB3DC}" type="parTrans" cxnId="{6583C77C-386C-4303-A0C0-F72613A1992B}">
      <dgm:prSet/>
      <dgm:spPr/>
      <dgm:t>
        <a:bodyPr/>
        <a:lstStyle/>
        <a:p>
          <a:endParaRPr lang="en-US"/>
        </a:p>
      </dgm:t>
    </dgm:pt>
    <dgm:pt modelId="{29553668-5E7D-4987-919F-0A3AF5411EE0}" type="sibTrans" cxnId="{6583C77C-386C-4303-A0C0-F72613A1992B}">
      <dgm:prSet/>
      <dgm:spPr/>
      <dgm:t>
        <a:bodyPr/>
        <a:lstStyle/>
        <a:p>
          <a:endParaRPr lang="en-US"/>
        </a:p>
      </dgm:t>
    </dgm:pt>
    <dgm:pt modelId="{87771CD1-68A2-4AC8-86EF-55531330B278}" type="pres">
      <dgm:prSet presAssocID="{D68B4808-C30D-45CC-880E-5BBFCE50D585}" presName="Name0" presStyleCnt="0">
        <dgm:presLayoutVars>
          <dgm:chMax val="1"/>
          <dgm:chPref val="1"/>
          <dgm:dir/>
          <dgm:animOne val="branch"/>
          <dgm:animLvl val="lvl"/>
        </dgm:presLayoutVars>
      </dgm:prSet>
      <dgm:spPr/>
      <dgm:t>
        <a:bodyPr/>
        <a:lstStyle/>
        <a:p>
          <a:endParaRPr lang="en-US"/>
        </a:p>
      </dgm:t>
    </dgm:pt>
    <dgm:pt modelId="{6CAC407A-D77E-4D03-A535-7EBFE556FCC3}" type="pres">
      <dgm:prSet presAssocID="{FA265C79-3029-44EB-ACA1-AC4C502A7C7B}" presName="Parent" presStyleLbl="node0" presStyleIdx="0" presStyleCnt="1">
        <dgm:presLayoutVars>
          <dgm:chMax val="6"/>
          <dgm:chPref val="6"/>
        </dgm:presLayoutVars>
      </dgm:prSet>
      <dgm:spPr/>
      <dgm:t>
        <a:bodyPr/>
        <a:lstStyle/>
        <a:p>
          <a:endParaRPr lang="en-US"/>
        </a:p>
      </dgm:t>
    </dgm:pt>
    <dgm:pt modelId="{7ED8F5A0-053D-4E98-A5F5-A160138EDF6E}" type="pres">
      <dgm:prSet presAssocID="{E17560F1-0E8F-4951-BE02-9E5D000EECD1}" presName="Accent1" presStyleCnt="0"/>
      <dgm:spPr/>
    </dgm:pt>
    <dgm:pt modelId="{D8673390-2D93-48DE-A7B0-3D61C800D5F9}" type="pres">
      <dgm:prSet presAssocID="{E17560F1-0E8F-4951-BE02-9E5D000EECD1}" presName="Accent" presStyleLbl="bgShp" presStyleIdx="0" presStyleCnt="6"/>
      <dgm:spPr/>
    </dgm:pt>
    <dgm:pt modelId="{557D8C17-A15B-4BFA-B5D6-543D5D3E5139}" type="pres">
      <dgm:prSet presAssocID="{E17560F1-0E8F-4951-BE02-9E5D000EECD1}" presName="Child1" presStyleLbl="node1" presStyleIdx="0" presStyleCnt="6">
        <dgm:presLayoutVars>
          <dgm:chMax val="0"/>
          <dgm:chPref val="0"/>
          <dgm:bulletEnabled val="1"/>
        </dgm:presLayoutVars>
      </dgm:prSet>
      <dgm:spPr/>
      <dgm:t>
        <a:bodyPr/>
        <a:lstStyle/>
        <a:p>
          <a:endParaRPr lang="en-US"/>
        </a:p>
      </dgm:t>
    </dgm:pt>
    <dgm:pt modelId="{A965DB35-67E2-46CE-99E2-F433A6DB7B3B}" type="pres">
      <dgm:prSet presAssocID="{0B032C3A-39B3-43E5-B84A-5B906493A547}" presName="Accent2" presStyleCnt="0"/>
      <dgm:spPr/>
    </dgm:pt>
    <dgm:pt modelId="{FFB9CF79-77D8-484D-ADF5-AAAF35C09BDD}" type="pres">
      <dgm:prSet presAssocID="{0B032C3A-39B3-43E5-B84A-5B906493A547}" presName="Accent" presStyleLbl="bgShp" presStyleIdx="1" presStyleCnt="6"/>
      <dgm:spPr/>
    </dgm:pt>
    <dgm:pt modelId="{E238D39D-868F-4076-B69D-26C410F2B64B}" type="pres">
      <dgm:prSet presAssocID="{0B032C3A-39B3-43E5-B84A-5B906493A547}" presName="Child2" presStyleLbl="node1" presStyleIdx="1" presStyleCnt="6">
        <dgm:presLayoutVars>
          <dgm:chMax val="0"/>
          <dgm:chPref val="0"/>
          <dgm:bulletEnabled val="1"/>
        </dgm:presLayoutVars>
      </dgm:prSet>
      <dgm:spPr/>
      <dgm:t>
        <a:bodyPr/>
        <a:lstStyle/>
        <a:p>
          <a:endParaRPr lang="en-US"/>
        </a:p>
      </dgm:t>
    </dgm:pt>
    <dgm:pt modelId="{C05D78E7-8B01-4B74-B2F6-4719B5C723BF}" type="pres">
      <dgm:prSet presAssocID="{99FE9147-B617-40B7-ADCF-F31B4D933FC3}" presName="Accent3" presStyleCnt="0"/>
      <dgm:spPr/>
    </dgm:pt>
    <dgm:pt modelId="{04C8E9F5-8C33-43C6-AB24-73B414404756}" type="pres">
      <dgm:prSet presAssocID="{99FE9147-B617-40B7-ADCF-F31B4D933FC3}" presName="Accent" presStyleLbl="bgShp" presStyleIdx="2" presStyleCnt="6"/>
      <dgm:spPr/>
    </dgm:pt>
    <dgm:pt modelId="{7E191C17-C9A0-4096-B5E5-52A5E08A029B}" type="pres">
      <dgm:prSet presAssocID="{99FE9147-B617-40B7-ADCF-F31B4D933FC3}" presName="Child3" presStyleLbl="node1" presStyleIdx="2" presStyleCnt="6">
        <dgm:presLayoutVars>
          <dgm:chMax val="0"/>
          <dgm:chPref val="0"/>
          <dgm:bulletEnabled val="1"/>
        </dgm:presLayoutVars>
      </dgm:prSet>
      <dgm:spPr/>
      <dgm:t>
        <a:bodyPr/>
        <a:lstStyle/>
        <a:p>
          <a:endParaRPr lang="en-US"/>
        </a:p>
      </dgm:t>
    </dgm:pt>
    <dgm:pt modelId="{9FCB8CDB-179F-4BCC-AD1D-8DF8F08B530D}" type="pres">
      <dgm:prSet presAssocID="{24FD7EBB-AAF5-46D2-BDDC-DE0A7B274E4E}" presName="Accent4" presStyleCnt="0"/>
      <dgm:spPr/>
    </dgm:pt>
    <dgm:pt modelId="{C23B591E-0832-4A3C-A433-64336C13CC72}" type="pres">
      <dgm:prSet presAssocID="{24FD7EBB-AAF5-46D2-BDDC-DE0A7B274E4E}" presName="Accent" presStyleLbl="bgShp" presStyleIdx="3" presStyleCnt="6"/>
      <dgm:spPr/>
    </dgm:pt>
    <dgm:pt modelId="{3D4FA82D-369F-4490-A2B0-B835E3B2EAE9}" type="pres">
      <dgm:prSet presAssocID="{24FD7EBB-AAF5-46D2-BDDC-DE0A7B274E4E}" presName="Child4" presStyleLbl="node1" presStyleIdx="3" presStyleCnt="6">
        <dgm:presLayoutVars>
          <dgm:chMax val="0"/>
          <dgm:chPref val="0"/>
          <dgm:bulletEnabled val="1"/>
        </dgm:presLayoutVars>
      </dgm:prSet>
      <dgm:spPr/>
      <dgm:t>
        <a:bodyPr/>
        <a:lstStyle/>
        <a:p>
          <a:endParaRPr lang="en-US"/>
        </a:p>
      </dgm:t>
    </dgm:pt>
    <dgm:pt modelId="{C6D2CCCB-C1FF-4B09-8046-60C3B4C2FFB2}" type="pres">
      <dgm:prSet presAssocID="{1B58B9A7-578C-4234-9500-9C6DB3FFA94C}" presName="Accent5" presStyleCnt="0"/>
      <dgm:spPr/>
    </dgm:pt>
    <dgm:pt modelId="{C216AE67-9269-48BC-A850-82D23D01F231}" type="pres">
      <dgm:prSet presAssocID="{1B58B9A7-578C-4234-9500-9C6DB3FFA94C}" presName="Accent" presStyleLbl="bgShp" presStyleIdx="4" presStyleCnt="6"/>
      <dgm:spPr/>
    </dgm:pt>
    <dgm:pt modelId="{9D96BBF8-E850-4AE6-B33C-AEA006B04089}" type="pres">
      <dgm:prSet presAssocID="{1B58B9A7-578C-4234-9500-9C6DB3FFA94C}" presName="Child5" presStyleLbl="node1" presStyleIdx="4" presStyleCnt="6">
        <dgm:presLayoutVars>
          <dgm:chMax val="0"/>
          <dgm:chPref val="0"/>
          <dgm:bulletEnabled val="1"/>
        </dgm:presLayoutVars>
      </dgm:prSet>
      <dgm:spPr/>
      <dgm:t>
        <a:bodyPr/>
        <a:lstStyle/>
        <a:p>
          <a:endParaRPr lang="en-US"/>
        </a:p>
      </dgm:t>
    </dgm:pt>
    <dgm:pt modelId="{7CF2A36A-9044-435A-AF1D-BB567CDD5D45}" type="pres">
      <dgm:prSet presAssocID="{8F0D33C3-A795-4E8F-A959-89526DF664B0}" presName="Accent6" presStyleCnt="0"/>
      <dgm:spPr/>
    </dgm:pt>
    <dgm:pt modelId="{669991FC-34C8-40AE-884A-5D05135540CA}" type="pres">
      <dgm:prSet presAssocID="{8F0D33C3-A795-4E8F-A959-89526DF664B0}" presName="Accent" presStyleLbl="bgShp" presStyleIdx="5" presStyleCnt="6"/>
      <dgm:spPr/>
    </dgm:pt>
    <dgm:pt modelId="{A9FC7D0E-3CE5-48A3-A2F5-DE28BAD42990}" type="pres">
      <dgm:prSet presAssocID="{8F0D33C3-A795-4E8F-A959-89526DF664B0}" presName="Child6" presStyleLbl="node1" presStyleIdx="5" presStyleCnt="6">
        <dgm:presLayoutVars>
          <dgm:chMax val="0"/>
          <dgm:chPref val="0"/>
          <dgm:bulletEnabled val="1"/>
        </dgm:presLayoutVars>
      </dgm:prSet>
      <dgm:spPr/>
      <dgm:t>
        <a:bodyPr/>
        <a:lstStyle/>
        <a:p>
          <a:endParaRPr lang="en-US"/>
        </a:p>
      </dgm:t>
    </dgm:pt>
  </dgm:ptLst>
  <dgm:cxnLst>
    <dgm:cxn modelId="{6583C77C-386C-4303-A0C0-F72613A1992B}" srcId="{FA265C79-3029-44EB-ACA1-AC4C502A7C7B}" destId="{8F0D33C3-A795-4E8F-A959-89526DF664B0}" srcOrd="5" destOrd="0" parTransId="{4B0D47F8-C8FE-492D-828A-C90A3B0AB3DC}" sibTransId="{29553668-5E7D-4987-919F-0A3AF5411EE0}"/>
    <dgm:cxn modelId="{4D73C149-33F9-4A42-B006-7F03C039C1EE}" srcId="{FA265C79-3029-44EB-ACA1-AC4C502A7C7B}" destId="{E17560F1-0E8F-4951-BE02-9E5D000EECD1}" srcOrd="0" destOrd="0" parTransId="{8B058A9F-EDA3-4221-868F-FD8620015640}" sibTransId="{4CF32975-8E32-4015-82A8-C7BC0148D0BC}"/>
    <dgm:cxn modelId="{BC23944E-1737-4653-9CDE-66D362851941}" srcId="{FA265C79-3029-44EB-ACA1-AC4C502A7C7B}" destId="{99FE9147-B617-40B7-ADCF-F31B4D933FC3}" srcOrd="2" destOrd="0" parTransId="{45D3180E-EBFA-47B1-8EA0-7AFDDC2DA452}" sibTransId="{098D2E62-E8EF-49CC-89F4-A524DDE7124E}"/>
    <dgm:cxn modelId="{1761110F-651B-4112-98A8-77C0EFD738E7}" srcId="{D68B4808-C30D-45CC-880E-5BBFCE50D585}" destId="{FA265C79-3029-44EB-ACA1-AC4C502A7C7B}" srcOrd="0" destOrd="0" parTransId="{AE6B1E72-A96C-4537-8404-CBA733659E51}" sibTransId="{37F3AC87-7CA0-45F1-B523-2B3C7495815D}"/>
    <dgm:cxn modelId="{328F2A0C-6EC1-4474-AAA6-7AFE99667DC1}" type="presOf" srcId="{99FE9147-B617-40B7-ADCF-F31B4D933FC3}" destId="{7E191C17-C9A0-4096-B5E5-52A5E08A029B}" srcOrd="0" destOrd="0" presId="urn:microsoft.com/office/officeart/2011/layout/HexagonRadial"/>
    <dgm:cxn modelId="{91721983-00A4-461B-8FA4-21FBDDBEB640}" srcId="{FA265C79-3029-44EB-ACA1-AC4C502A7C7B}" destId="{1B58B9A7-578C-4234-9500-9C6DB3FFA94C}" srcOrd="4" destOrd="0" parTransId="{CA7382B6-2544-4464-B193-D3B534DCE318}" sibTransId="{4F66B6EC-74BA-46CB-A86E-4B02655C914B}"/>
    <dgm:cxn modelId="{30A7F086-3A86-4FCA-9960-597BF1C0F58F}" type="presOf" srcId="{D68B4808-C30D-45CC-880E-5BBFCE50D585}" destId="{87771CD1-68A2-4AC8-86EF-55531330B278}" srcOrd="0" destOrd="0" presId="urn:microsoft.com/office/officeart/2011/layout/HexagonRadial"/>
    <dgm:cxn modelId="{9C9F95D1-3796-4FF4-8AA9-94C0CA9DED37}" type="presOf" srcId="{FA265C79-3029-44EB-ACA1-AC4C502A7C7B}" destId="{6CAC407A-D77E-4D03-A535-7EBFE556FCC3}" srcOrd="0" destOrd="0" presId="urn:microsoft.com/office/officeart/2011/layout/HexagonRadial"/>
    <dgm:cxn modelId="{2B5EEC7E-4887-4C3C-936E-F9BC1F6AE4DF}" type="presOf" srcId="{0B032C3A-39B3-43E5-B84A-5B906493A547}" destId="{E238D39D-868F-4076-B69D-26C410F2B64B}" srcOrd="0" destOrd="0" presId="urn:microsoft.com/office/officeart/2011/layout/HexagonRadial"/>
    <dgm:cxn modelId="{76BCE29F-6385-42F8-81A0-632A3242AB27}" srcId="{FA265C79-3029-44EB-ACA1-AC4C502A7C7B}" destId="{0B032C3A-39B3-43E5-B84A-5B906493A547}" srcOrd="1" destOrd="0" parTransId="{82805E93-9B9F-4926-85BE-7222191E3023}" sibTransId="{F46158D9-8CD6-4B6C-AA4D-73240E9464A6}"/>
    <dgm:cxn modelId="{3A4E1CF4-CC6B-4337-87B7-84B3D97C7AC3}" type="presOf" srcId="{8F0D33C3-A795-4E8F-A959-89526DF664B0}" destId="{A9FC7D0E-3CE5-48A3-A2F5-DE28BAD42990}" srcOrd="0" destOrd="0" presId="urn:microsoft.com/office/officeart/2011/layout/HexagonRadial"/>
    <dgm:cxn modelId="{E1BF1E0F-CE35-48CE-98E1-4F40A9BD728C}" type="presOf" srcId="{24FD7EBB-AAF5-46D2-BDDC-DE0A7B274E4E}" destId="{3D4FA82D-369F-4490-A2B0-B835E3B2EAE9}" srcOrd="0" destOrd="0" presId="urn:microsoft.com/office/officeart/2011/layout/HexagonRadial"/>
    <dgm:cxn modelId="{72A97A2C-EA98-4CA7-8490-1003AE685AB6}" type="presOf" srcId="{E17560F1-0E8F-4951-BE02-9E5D000EECD1}" destId="{557D8C17-A15B-4BFA-B5D6-543D5D3E5139}" srcOrd="0" destOrd="0" presId="urn:microsoft.com/office/officeart/2011/layout/HexagonRadial"/>
    <dgm:cxn modelId="{150A6E56-5B1B-4D35-AA81-48CA01AA05FF}" type="presOf" srcId="{1B58B9A7-578C-4234-9500-9C6DB3FFA94C}" destId="{9D96BBF8-E850-4AE6-B33C-AEA006B04089}" srcOrd="0" destOrd="0" presId="urn:microsoft.com/office/officeart/2011/layout/HexagonRadial"/>
    <dgm:cxn modelId="{CF941D2C-7C70-44DF-B939-924AC398FEC2}" srcId="{FA265C79-3029-44EB-ACA1-AC4C502A7C7B}" destId="{24FD7EBB-AAF5-46D2-BDDC-DE0A7B274E4E}" srcOrd="3" destOrd="0" parTransId="{0B1122CD-89BA-4131-8600-64805FC991D6}" sibTransId="{436D08D1-8CD3-4137-94C9-5FD883EA5BC6}"/>
    <dgm:cxn modelId="{2D56C7C5-E3A6-4AAA-95C4-FD11104F0A8A}" type="presParOf" srcId="{87771CD1-68A2-4AC8-86EF-55531330B278}" destId="{6CAC407A-D77E-4D03-A535-7EBFE556FCC3}" srcOrd="0" destOrd="0" presId="urn:microsoft.com/office/officeart/2011/layout/HexagonRadial"/>
    <dgm:cxn modelId="{CB973A9F-5BA1-446B-8172-3ACE2754AF09}" type="presParOf" srcId="{87771CD1-68A2-4AC8-86EF-55531330B278}" destId="{7ED8F5A0-053D-4E98-A5F5-A160138EDF6E}" srcOrd="1" destOrd="0" presId="urn:microsoft.com/office/officeart/2011/layout/HexagonRadial"/>
    <dgm:cxn modelId="{8A05AFDF-958C-419F-8B66-6606A76901CD}" type="presParOf" srcId="{7ED8F5A0-053D-4E98-A5F5-A160138EDF6E}" destId="{D8673390-2D93-48DE-A7B0-3D61C800D5F9}" srcOrd="0" destOrd="0" presId="urn:microsoft.com/office/officeart/2011/layout/HexagonRadial"/>
    <dgm:cxn modelId="{C7064830-861D-46CB-A21F-A9E24F549967}" type="presParOf" srcId="{87771CD1-68A2-4AC8-86EF-55531330B278}" destId="{557D8C17-A15B-4BFA-B5D6-543D5D3E5139}" srcOrd="2" destOrd="0" presId="urn:microsoft.com/office/officeart/2011/layout/HexagonRadial"/>
    <dgm:cxn modelId="{6F14DB0D-366C-4970-A06A-2290E0280C61}" type="presParOf" srcId="{87771CD1-68A2-4AC8-86EF-55531330B278}" destId="{A965DB35-67E2-46CE-99E2-F433A6DB7B3B}" srcOrd="3" destOrd="0" presId="urn:microsoft.com/office/officeart/2011/layout/HexagonRadial"/>
    <dgm:cxn modelId="{7EBA55C3-9E77-4EA3-9CD1-11F4B77D8CE8}" type="presParOf" srcId="{A965DB35-67E2-46CE-99E2-F433A6DB7B3B}" destId="{FFB9CF79-77D8-484D-ADF5-AAAF35C09BDD}" srcOrd="0" destOrd="0" presId="urn:microsoft.com/office/officeart/2011/layout/HexagonRadial"/>
    <dgm:cxn modelId="{D0F728A5-1B6C-4548-A70F-D5ECCD80CAEB}" type="presParOf" srcId="{87771CD1-68A2-4AC8-86EF-55531330B278}" destId="{E238D39D-868F-4076-B69D-26C410F2B64B}" srcOrd="4" destOrd="0" presId="urn:microsoft.com/office/officeart/2011/layout/HexagonRadial"/>
    <dgm:cxn modelId="{428A7E7F-2B08-4693-B920-3B682FD33E07}" type="presParOf" srcId="{87771CD1-68A2-4AC8-86EF-55531330B278}" destId="{C05D78E7-8B01-4B74-B2F6-4719B5C723BF}" srcOrd="5" destOrd="0" presId="urn:microsoft.com/office/officeart/2011/layout/HexagonRadial"/>
    <dgm:cxn modelId="{9297A025-4AC4-4C5C-837B-E6687293B3E3}" type="presParOf" srcId="{C05D78E7-8B01-4B74-B2F6-4719B5C723BF}" destId="{04C8E9F5-8C33-43C6-AB24-73B414404756}" srcOrd="0" destOrd="0" presId="urn:microsoft.com/office/officeart/2011/layout/HexagonRadial"/>
    <dgm:cxn modelId="{AAD16CE4-BF2B-406D-BBDE-51EAE95F546B}" type="presParOf" srcId="{87771CD1-68A2-4AC8-86EF-55531330B278}" destId="{7E191C17-C9A0-4096-B5E5-52A5E08A029B}" srcOrd="6" destOrd="0" presId="urn:microsoft.com/office/officeart/2011/layout/HexagonRadial"/>
    <dgm:cxn modelId="{53ABEDE4-02E5-4253-A5D6-F25459667DEF}" type="presParOf" srcId="{87771CD1-68A2-4AC8-86EF-55531330B278}" destId="{9FCB8CDB-179F-4BCC-AD1D-8DF8F08B530D}" srcOrd="7" destOrd="0" presId="urn:microsoft.com/office/officeart/2011/layout/HexagonRadial"/>
    <dgm:cxn modelId="{5BCE4957-FDBC-450C-87DC-E649449250A6}" type="presParOf" srcId="{9FCB8CDB-179F-4BCC-AD1D-8DF8F08B530D}" destId="{C23B591E-0832-4A3C-A433-64336C13CC72}" srcOrd="0" destOrd="0" presId="urn:microsoft.com/office/officeart/2011/layout/HexagonRadial"/>
    <dgm:cxn modelId="{032C73E7-DB32-4FCD-B209-F513321E43ED}" type="presParOf" srcId="{87771CD1-68A2-4AC8-86EF-55531330B278}" destId="{3D4FA82D-369F-4490-A2B0-B835E3B2EAE9}" srcOrd="8" destOrd="0" presId="urn:microsoft.com/office/officeart/2011/layout/HexagonRadial"/>
    <dgm:cxn modelId="{E30356A8-50DE-4264-8A2C-C222A43ACC1E}" type="presParOf" srcId="{87771CD1-68A2-4AC8-86EF-55531330B278}" destId="{C6D2CCCB-C1FF-4B09-8046-60C3B4C2FFB2}" srcOrd="9" destOrd="0" presId="urn:microsoft.com/office/officeart/2011/layout/HexagonRadial"/>
    <dgm:cxn modelId="{A6B8DDB2-EF40-43A6-8CF2-2CB9907E6EA4}" type="presParOf" srcId="{C6D2CCCB-C1FF-4B09-8046-60C3B4C2FFB2}" destId="{C216AE67-9269-48BC-A850-82D23D01F231}" srcOrd="0" destOrd="0" presId="urn:microsoft.com/office/officeart/2011/layout/HexagonRadial"/>
    <dgm:cxn modelId="{69CF8402-FEE3-4FCE-ADFB-CEB17978B069}" type="presParOf" srcId="{87771CD1-68A2-4AC8-86EF-55531330B278}" destId="{9D96BBF8-E850-4AE6-B33C-AEA006B04089}" srcOrd="10" destOrd="0" presId="urn:microsoft.com/office/officeart/2011/layout/HexagonRadial"/>
    <dgm:cxn modelId="{E12E7C22-4814-462E-9CDE-1003DC033221}" type="presParOf" srcId="{87771CD1-68A2-4AC8-86EF-55531330B278}" destId="{7CF2A36A-9044-435A-AF1D-BB567CDD5D45}" srcOrd="11" destOrd="0" presId="urn:microsoft.com/office/officeart/2011/layout/HexagonRadial"/>
    <dgm:cxn modelId="{40FCB442-CC6F-4F4F-B881-E3293FE44BD4}" type="presParOf" srcId="{7CF2A36A-9044-435A-AF1D-BB567CDD5D45}" destId="{669991FC-34C8-40AE-884A-5D05135540CA}" srcOrd="0" destOrd="0" presId="urn:microsoft.com/office/officeart/2011/layout/HexagonRadial"/>
    <dgm:cxn modelId="{D915344F-7C67-460F-8043-4CCD96483653}" type="presParOf" srcId="{87771CD1-68A2-4AC8-86EF-55531330B278}" destId="{A9FC7D0E-3CE5-48A3-A2F5-DE28BAD42990}" srcOrd="12" destOrd="0" presId="urn:microsoft.com/office/officeart/2011/layout/HexagonRadial"/>
  </dgm:cxnLst>
  <dgm:b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C407A-D77E-4D03-A535-7EBFE556FCC3}">
      <dsp:nvSpPr>
        <dsp:cNvPr id="0" name=""/>
        <dsp:cNvSpPr/>
      </dsp:nvSpPr>
      <dsp:spPr>
        <a:xfrm>
          <a:off x="4688844" y="2203521"/>
          <a:ext cx="2800771" cy="2422780"/>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DATA SCIENCE LIFECYCLE</a:t>
          </a:r>
          <a:endParaRPr lang="en-US" sz="2200" kern="1200" dirty="0"/>
        </a:p>
      </dsp:txBody>
      <dsp:txXfrm>
        <a:off x="5152971" y="2605010"/>
        <a:ext cx="1872517" cy="1619802"/>
      </dsp:txXfrm>
    </dsp:sp>
    <dsp:sp modelId="{FFB9CF79-77D8-484D-ADF5-AAAF35C09BDD}">
      <dsp:nvSpPr>
        <dsp:cNvPr id="0" name=""/>
        <dsp:cNvSpPr/>
      </dsp:nvSpPr>
      <dsp:spPr>
        <a:xfrm>
          <a:off x="6442665" y="1044384"/>
          <a:ext cx="1056722" cy="910506"/>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7D8C17-A15B-4BFA-B5D6-543D5D3E5139}">
      <dsp:nvSpPr>
        <dsp:cNvPr id="0" name=""/>
        <dsp:cNvSpPr/>
      </dsp:nvSpPr>
      <dsp:spPr>
        <a:xfrm>
          <a:off x="4946836" y="0"/>
          <a:ext cx="2295212" cy="1985628"/>
        </a:xfrm>
        <a:prstGeom prst="hexagon">
          <a:avLst>
            <a:gd name="adj" fmla="val 2857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u="none" kern="1200" dirty="0" smtClean="0"/>
            <a:t>01</a:t>
          </a:r>
        </a:p>
        <a:p>
          <a:pPr lvl="0" algn="ctr" defTabSz="977900">
            <a:lnSpc>
              <a:spcPct val="90000"/>
            </a:lnSpc>
            <a:spcBef>
              <a:spcPct val="0"/>
            </a:spcBef>
            <a:spcAft>
              <a:spcPct val="35000"/>
            </a:spcAft>
          </a:pPr>
          <a:r>
            <a:rPr lang="en-US" sz="2200" kern="1200" dirty="0" smtClean="0"/>
            <a:t>Problem Statement</a:t>
          </a:r>
          <a:endParaRPr lang="en-US" sz="2200" kern="1200" dirty="0"/>
        </a:p>
      </dsp:txBody>
      <dsp:txXfrm>
        <a:off x="5327202" y="329061"/>
        <a:ext cx="1534480" cy="1327506"/>
      </dsp:txXfrm>
    </dsp:sp>
    <dsp:sp modelId="{04C8E9F5-8C33-43C6-AB24-73B414404756}">
      <dsp:nvSpPr>
        <dsp:cNvPr id="0" name=""/>
        <dsp:cNvSpPr/>
      </dsp:nvSpPr>
      <dsp:spPr>
        <a:xfrm>
          <a:off x="7675943" y="2746546"/>
          <a:ext cx="1056722" cy="910506"/>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38D39D-868F-4076-B69D-26C410F2B64B}">
      <dsp:nvSpPr>
        <dsp:cNvPr id="0" name=""/>
        <dsp:cNvSpPr/>
      </dsp:nvSpPr>
      <dsp:spPr>
        <a:xfrm>
          <a:off x="7051812" y="1221294"/>
          <a:ext cx="2295212" cy="1985628"/>
        </a:xfrm>
        <a:prstGeom prst="hexagon">
          <a:avLst>
            <a:gd name="adj" fmla="val 28570"/>
            <a:gd name="vf" fmla="val 115470"/>
          </a:avLst>
        </a:prstGeom>
        <a:solidFill>
          <a:schemeClr val="accent3">
            <a:hueOff val="-526633"/>
            <a:satOff val="8468"/>
            <a:lumOff val="-1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02</a:t>
          </a:r>
        </a:p>
        <a:p>
          <a:pPr lvl="0" algn="ctr" defTabSz="977900">
            <a:lnSpc>
              <a:spcPct val="90000"/>
            </a:lnSpc>
            <a:spcBef>
              <a:spcPct val="0"/>
            </a:spcBef>
            <a:spcAft>
              <a:spcPct val="35000"/>
            </a:spcAft>
          </a:pPr>
          <a:r>
            <a:rPr lang="en-US" sz="2200" kern="1200" dirty="0" smtClean="0"/>
            <a:t>Data Mining</a:t>
          </a:r>
          <a:endParaRPr lang="en-US" sz="2200" kern="1200" dirty="0"/>
        </a:p>
      </dsp:txBody>
      <dsp:txXfrm>
        <a:off x="7432178" y="1550355"/>
        <a:ext cx="1534480" cy="1327506"/>
      </dsp:txXfrm>
    </dsp:sp>
    <dsp:sp modelId="{C23B591E-0832-4A3C-A433-64336C13CC72}">
      <dsp:nvSpPr>
        <dsp:cNvPr id="0" name=""/>
        <dsp:cNvSpPr/>
      </dsp:nvSpPr>
      <dsp:spPr>
        <a:xfrm>
          <a:off x="6819228" y="4667967"/>
          <a:ext cx="1056722" cy="910506"/>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91C17-C9A0-4096-B5E5-52A5E08A029B}">
      <dsp:nvSpPr>
        <dsp:cNvPr id="0" name=""/>
        <dsp:cNvSpPr/>
      </dsp:nvSpPr>
      <dsp:spPr>
        <a:xfrm>
          <a:off x="7051812" y="3622217"/>
          <a:ext cx="2295212" cy="1985628"/>
        </a:xfrm>
        <a:prstGeom prst="hexagon">
          <a:avLst>
            <a:gd name="adj" fmla="val 28570"/>
            <a:gd name="vf" fmla="val 115470"/>
          </a:avLst>
        </a:prstGeom>
        <a:solidFill>
          <a:schemeClr val="accent3">
            <a:hueOff val="-1053266"/>
            <a:satOff val="16937"/>
            <a:lumOff val="-2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03</a:t>
          </a:r>
        </a:p>
        <a:p>
          <a:pPr lvl="0" algn="ctr" defTabSz="977900">
            <a:lnSpc>
              <a:spcPct val="90000"/>
            </a:lnSpc>
            <a:spcBef>
              <a:spcPct val="0"/>
            </a:spcBef>
            <a:spcAft>
              <a:spcPct val="35000"/>
            </a:spcAft>
          </a:pPr>
          <a:r>
            <a:rPr lang="en-US" sz="2200" kern="1200" dirty="0" smtClean="0"/>
            <a:t>Data Cleaning</a:t>
          </a:r>
          <a:endParaRPr lang="en-US" sz="2200" kern="1200" dirty="0"/>
        </a:p>
      </dsp:txBody>
      <dsp:txXfrm>
        <a:off x="7432178" y="3951278"/>
        <a:ext cx="1534480" cy="1327506"/>
      </dsp:txXfrm>
    </dsp:sp>
    <dsp:sp modelId="{C216AE67-9269-48BC-A850-82D23D01F231}">
      <dsp:nvSpPr>
        <dsp:cNvPr id="0" name=""/>
        <dsp:cNvSpPr/>
      </dsp:nvSpPr>
      <dsp:spPr>
        <a:xfrm>
          <a:off x="4694056" y="4867418"/>
          <a:ext cx="1056722" cy="910506"/>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4FA82D-369F-4490-A2B0-B835E3B2EAE9}">
      <dsp:nvSpPr>
        <dsp:cNvPr id="0" name=""/>
        <dsp:cNvSpPr/>
      </dsp:nvSpPr>
      <dsp:spPr>
        <a:xfrm>
          <a:off x="4946836" y="4844877"/>
          <a:ext cx="2295212" cy="1985628"/>
        </a:xfrm>
        <a:prstGeom prst="hexagon">
          <a:avLst>
            <a:gd name="adj" fmla="val 28570"/>
            <a:gd name="vf" fmla="val 115470"/>
          </a:avLst>
        </a:prstGeom>
        <a:solidFill>
          <a:schemeClr val="accent3">
            <a:hueOff val="-1579898"/>
            <a:satOff val="25405"/>
            <a:lumOff val="-3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04</a:t>
          </a:r>
        </a:p>
        <a:p>
          <a:pPr lvl="0" algn="ctr" defTabSz="977900">
            <a:lnSpc>
              <a:spcPct val="90000"/>
            </a:lnSpc>
            <a:spcBef>
              <a:spcPct val="0"/>
            </a:spcBef>
            <a:spcAft>
              <a:spcPct val="35000"/>
            </a:spcAft>
          </a:pPr>
          <a:r>
            <a:rPr lang="en-US" sz="2200" kern="1200" dirty="0" smtClean="0"/>
            <a:t>Data Exploration</a:t>
          </a:r>
          <a:endParaRPr lang="en-US" sz="2200" kern="1200" dirty="0"/>
        </a:p>
      </dsp:txBody>
      <dsp:txXfrm>
        <a:off x="5327202" y="5173938"/>
        <a:ext cx="1534480" cy="1327506"/>
      </dsp:txXfrm>
    </dsp:sp>
    <dsp:sp modelId="{669991FC-34C8-40AE-884A-5D05135540CA}">
      <dsp:nvSpPr>
        <dsp:cNvPr id="0" name=""/>
        <dsp:cNvSpPr/>
      </dsp:nvSpPr>
      <dsp:spPr>
        <a:xfrm>
          <a:off x="3440582" y="3165939"/>
          <a:ext cx="1056722" cy="910506"/>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96BBF8-E850-4AE6-B33C-AEA006B04089}">
      <dsp:nvSpPr>
        <dsp:cNvPr id="0" name=""/>
        <dsp:cNvSpPr/>
      </dsp:nvSpPr>
      <dsp:spPr>
        <a:xfrm>
          <a:off x="2832087" y="3623583"/>
          <a:ext cx="2295212" cy="1985628"/>
        </a:xfrm>
        <a:prstGeom prst="hexagon">
          <a:avLst>
            <a:gd name="adj" fmla="val 28570"/>
            <a:gd name="vf" fmla="val 115470"/>
          </a:avLst>
        </a:prstGeom>
        <a:solidFill>
          <a:schemeClr val="accent3">
            <a:hueOff val="-2106531"/>
            <a:satOff val="33874"/>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05</a:t>
          </a:r>
        </a:p>
        <a:p>
          <a:pPr lvl="0" algn="ctr" defTabSz="977900">
            <a:lnSpc>
              <a:spcPct val="90000"/>
            </a:lnSpc>
            <a:spcBef>
              <a:spcPct val="0"/>
            </a:spcBef>
            <a:spcAft>
              <a:spcPct val="35000"/>
            </a:spcAft>
          </a:pPr>
          <a:r>
            <a:rPr lang="en-US" sz="2200" kern="1200" dirty="0" smtClean="0"/>
            <a:t>Feature Engineering</a:t>
          </a:r>
          <a:endParaRPr lang="en-US" sz="2200" kern="1200" dirty="0"/>
        </a:p>
      </dsp:txBody>
      <dsp:txXfrm>
        <a:off x="3212453" y="3952644"/>
        <a:ext cx="1534480" cy="1327506"/>
      </dsp:txXfrm>
    </dsp:sp>
    <dsp:sp modelId="{A9FC7D0E-3CE5-48A3-A2F5-DE28BAD42990}">
      <dsp:nvSpPr>
        <dsp:cNvPr id="0" name=""/>
        <dsp:cNvSpPr/>
      </dsp:nvSpPr>
      <dsp:spPr>
        <a:xfrm>
          <a:off x="2832087" y="1218562"/>
          <a:ext cx="2295212" cy="1985628"/>
        </a:xfrm>
        <a:prstGeom prst="hexagon">
          <a:avLst>
            <a:gd name="adj" fmla="val 28570"/>
            <a:gd name="vf" fmla="val 115470"/>
          </a:avLst>
        </a:prstGeom>
        <a:solidFill>
          <a:schemeClr val="accent3">
            <a:hueOff val="-2633164"/>
            <a:satOff val="42342"/>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06</a:t>
          </a:r>
        </a:p>
        <a:p>
          <a:pPr lvl="0" algn="ctr" defTabSz="977900">
            <a:lnSpc>
              <a:spcPct val="90000"/>
            </a:lnSpc>
            <a:spcBef>
              <a:spcPct val="0"/>
            </a:spcBef>
            <a:spcAft>
              <a:spcPct val="35000"/>
            </a:spcAft>
          </a:pPr>
          <a:r>
            <a:rPr lang="en-US" sz="2200" kern="1200" dirty="0" smtClean="0"/>
            <a:t>Predictive Modeling</a:t>
          </a:r>
          <a:endParaRPr lang="en-US" sz="2200" kern="1200" dirty="0"/>
        </a:p>
      </dsp:txBody>
      <dsp:txXfrm>
        <a:off x="3212453" y="1547623"/>
        <a:ext cx="1534480" cy="1327506"/>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8/17/2022</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8/17/2022</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649825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a:t>
            </a:fld>
            <a:endParaRPr lang="en-US" dirty="0"/>
          </a:p>
        </p:txBody>
      </p:sp>
    </p:spTree>
    <p:extLst>
      <p:ext uri="{BB962C8B-B14F-4D97-AF65-F5344CB8AC3E}">
        <p14:creationId xmlns:p14="http://schemas.microsoft.com/office/powerpoint/2010/main" val="1137576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dirty="0"/>
          </a:p>
        </p:txBody>
      </p:sp>
    </p:spTree>
    <p:extLst>
      <p:ext uri="{BB962C8B-B14F-4D97-AF65-F5344CB8AC3E}">
        <p14:creationId xmlns:p14="http://schemas.microsoft.com/office/powerpoint/2010/main" val="12799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5</a:t>
            </a:fld>
            <a:endParaRPr lang="en-US" dirty="0"/>
          </a:p>
        </p:txBody>
      </p:sp>
    </p:spTree>
    <p:extLst>
      <p:ext uri="{BB962C8B-B14F-4D97-AF65-F5344CB8AC3E}">
        <p14:creationId xmlns:p14="http://schemas.microsoft.com/office/powerpoint/2010/main" val="3672003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smtClean="0"/>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smtClean="0"/>
              <a:t>Second level</a:t>
            </a:r>
          </a:p>
          <a:p>
            <a:pPr marL="0" lvl="2" indent="0" algn="l" defTabSz="914400" rtl="0" eaLnBrk="1" latinLnBrk="0" hangingPunct="1">
              <a:lnSpc>
                <a:spcPct val="90000"/>
              </a:lnSpc>
              <a:spcBef>
                <a:spcPts val="1000"/>
              </a:spcBef>
              <a:buFont typeface="Arial" panose="020B0604020202020204" pitchFamily="34" charset="0"/>
              <a:buNone/>
            </a:pPr>
            <a:r>
              <a:rPr lang="en-US" smtClean="0"/>
              <a:t>Third level</a:t>
            </a:r>
          </a:p>
          <a:p>
            <a:pPr marL="0" lvl="3" indent="0" algn="l" defTabSz="914400" rtl="0" eaLnBrk="1" latinLnBrk="0" hangingPunct="1">
              <a:lnSpc>
                <a:spcPct val="90000"/>
              </a:lnSpc>
              <a:spcBef>
                <a:spcPts val="1000"/>
              </a:spcBef>
              <a:buFont typeface="Arial" panose="020B0604020202020204" pitchFamily="34" charset="0"/>
              <a:buNone/>
            </a:pPr>
            <a:r>
              <a:rPr lang="en-US" smtClean="0"/>
              <a:t>Fourth level</a:t>
            </a:r>
          </a:p>
          <a:p>
            <a:pPr marL="0" lvl="4" indent="0" algn="l" defTabSz="914400" rtl="0" eaLnBrk="1" latinLnBrk="0" hangingPunct="1">
              <a:lnSpc>
                <a:spcPct val="90000"/>
              </a:lnSpc>
              <a:spcBef>
                <a:spcPts val="1000"/>
              </a:spcBef>
              <a:buFont typeface="Arial" panose="020B0604020202020204" pitchFamily="34" charset="0"/>
              <a:buNone/>
            </a:pPr>
            <a:r>
              <a:rPr lang="en-US" smtClean="0"/>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smtClean="0"/>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smtClean="0"/>
              <a:t>Second level</a:t>
            </a:r>
          </a:p>
          <a:p>
            <a:pPr marL="0" lvl="2" indent="0" algn="l" defTabSz="914400" rtl="0" eaLnBrk="1" latinLnBrk="0" hangingPunct="1">
              <a:lnSpc>
                <a:spcPct val="90000"/>
              </a:lnSpc>
              <a:spcBef>
                <a:spcPts val="1000"/>
              </a:spcBef>
              <a:buFont typeface="Arial" panose="020B0604020202020204" pitchFamily="34" charset="0"/>
              <a:buNone/>
            </a:pPr>
            <a:r>
              <a:rPr lang="en-US" smtClean="0"/>
              <a:t>Third level</a:t>
            </a:r>
          </a:p>
          <a:p>
            <a:pPr marL="0" lvl="3" indent="0" algn="l" defTabSz="914400" rtl="0" eaLnBrk="1" latinLnBrk="0" hangingPunct="1">
              <a:lnSpc>
                <a:spcPct val="90000"/>
              </a:lnSpc>
              <a:spcBef>
                <a:spcPts val="1000"/>
              </a:spcBef>
              <a:buFont typeface="Arial" panose="020B0604020202020204" pitchFamily="34" charset="0"/>
              <a:buNone/>
            </a:pPr>
            <a:r>
              <a:rPr lang="en-US" smtClean="0"/>
              <a:t>Fourth level</a:t>
            </a:r>
          </a:p>
          <a:p>
            <a:pPr marL="0" lvl="4" indent="0" algn="l" defTabSz="914400" rtl="0" eaLnBrk="1" latinLnBrk="0" hangingPunct="1">
              <a:lnSpc>
                <a:spcPct val="90000"/>
              </a:lnSpc>
              <a:spcBef>
                <a:spcPts val="1000"/>
              </a:spcBef>
              <a:buFont typeface="Arial" panose="020B0604020202020204" pitchFamily="34" charset="0"/>
              <a:buNone/>
            </a:pPr>
            <a:r>
              <a:rPr lang="en-US" smtClean="0"/>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smtClean="0"/>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smtClean="0"/>
              <a:t>Second level</a:t>
            </a:r>
          </a:p>
          <a:p>
            <a:pPr marL="0" lvl="2" indent="0" algn="l" defTabSz="914400" rtl="0" eaLnBrk="1" latinLnBrk="0" hangingPunct="1">
              <a:lnSpc>
                <a:spcPct val="90000"/>
              </a:lnSpc>
              <a:spcBef>
                <a:spcPts val="1000"/>
              </a:spcBef>
              <a:buFont typeface="Arial" panose="020B0604020202020204" pitchFamily="34" charset="0"/>
              <a:buNone/>
            </a:pPr>
            <a:r>
              <a:rPr lang="en-US" smtClean="0"/>
              <a:t>Third level</a:t>
            </a:r>
          </a:p>
          <a:p>
            <a:pPr marL="0" lvl="3" indent="0" algn="l" defTabSz="914400" rtl="0" eaLnBrk="1" latinLnBrk="0" hangingPunct="1">
              <a:lnSpc>
                <a:spcPct val="90000"/>
              </a:lnSpc>
              <a:spcBef>
                <a:spcPts val="1000"/>
              </a:spcBef>
              <a:buFont typeface="Arial" panose="020B0604020202020204" pitchFamily="34" charset="0"/>
              <a:buNone/>
            </a:pPr>
            <a:r>
              <a:rPr lang="en-US" smtClean="0"/>
              <a:t>Fourth level</a:t>
            </a:r>
          </a:p>
          <a:p>
            <a:pPr marL="0" lvl="4" indent="0" algn="l" defTabSz="914400" rtl="0" eaLnBrk="1" latinLnBrk="0" hangingPunct="1">
              <a:lnSpc>
                <a:spcPct val="90000"/>
              </a:lnSpc>
              <a:spcBef>
                <a:spcPts val="1000"/>
              </a:spcBef>
              <a:buFont typeface="Arial" panose="020B0604020202020204" pitchFamily="34" charset="0"/>
              <a:buNone/>
            </a:pPr>
            <a:r>
              <a:rPr lang="en-US" smtClean="0"/>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1538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smtClean="0"/>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smtClean="0"/>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smtClean="0"/>
              <a:t>Click icon to add picture</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smtClean="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smtClean="0"/>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smtClean="0"/>
              <a:t>Click icon to add picture</a:t>
            </a:r>
            <a:endParaRPr lang="en-US" dirty="0"/>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smtClean="0"/>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4.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4.xml"/><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4.xml"/><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4.xml"/><Relationship Id="rId4" Type="http://schemas.openxmlformats.org/officeDocument/2006/relationships/image" Target="../media/image5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Layout" Target="../slideLayouts/slideLayout24.xml"/><Relationship Id="rId4" Type="http://schemas.openxmlformats.org/officeDocument/2006/relationships/image" Target="../media/image59.JPG"/></Relationships>
</file>

<file path=ppt/slides/_rels/slide1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4.xml"/><Relationship Id="rId4" Type="http://schemas.openxmlformats.org/officeDocument/2006/relationships/image" Target="../media/image66.JPG"/></Relationships>
</file>

<file path=ppt/slides/_rels/slide2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hyperlink" Target="mailto:anwekarneha13@gmail.com" TargetMode="External"/><Relationship Id="rId2" Type="http://schemas.openxmlformats.org/officeDocument/2006/relationships/hyperlink" Target="mailto:sakettrivedi@outlook.com"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JPG"/><Relationship Id="rId1" Type="http://schemas.openxmlformats.org/officeDocument/2006/relationships/slideLayout" Target="../slideLayouts/slideLayout24.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image" Target="../media/image18.JPG"/><Relationship Id="rId1" Type="http://schemas.openxmlformats.org/officeDocument/2006/relationships/slideLayout" Target="../slideLayouts/slideLayout24.xml"/><Relationship Id="rId6" Type="http://schemas.openxmlformats.org/officeDocument/2006/relationships/image" Target="../media/image22.JPG"/><Relationship Id="rId11" Type="http://schemas.openxmlformats.org/officeDocument/2006/relationships/image" Target="../media/image27.JP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JPG"/><Relationship Id="rId9" Type="http://schemas.openxmlformats.org/officeDocument/2006/relationships/image" Target="../media/image25.JP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4.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400" dirty="0" smtClean="0">
                <a:solidFill>
                  <a:schemeClr val="accent5">
                    <a:lumMod val="75000"/>
                  </a:schemeClr>
                </a:solidFill>
              </a:rPr>
              <a:t>Project Presentation</a:t>
            </a:r>
            <a:endParaRPr lang="en-US" sz="2400" dirty="0">
              <a:solidFill>
                <a:schemeClr val="accent5">
                  <a:lumMod val="75000"/>
                </a:schemeClr>
              </a:solidFill>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2186294" y="406960"/>
            <a:ext cx="8430910" cy="2308324"/>
          </a:xfrm>
        </p:spPr>
        <p:txBody>
          <a:bodyPr/>
          <a:lstStyle/>
          <a:p>
            <a:pPr algn="ctr"/>
            <a:r>
              <a:rPr lang="en-IN" sz="4000" dirty="0"/>
              <a:t>P</a:t>
            </a:r>
            <a:r>
              <a:rPr lang="en-IN" sz="4000" dirty="0" smtClean="0"/>
              <a:t>redictive Analysis Approach </a:t>
            </a:r>
            <a:r>
              <a:rPr lang="en-IN" sz="4000" dirty="0"/>
              <a:t>for </a:t>
            </a:r>
            <a:r>
              <a:rPr lang="en-IN" sz="4000" dirty="0" smtClean="0"/>
              <a:t>Stroke Prediction </a:t>
            </a:r>
            <a:r>
              <a:rPr lang="en-IN" sz="4000" dirty="0"/>
              <a:t>using various Machine Learning </a:t>
            </a:r>
            <a:r>
              <a:rPr lang="en-IN" sz="4000" dirty="0" smtClean="0"/>
              <a:t>Algorithm </a:t>
            </a:r>
            <a:r>
              <a:rPr lang="en-IN" sz="4000" dirty="0"/>
              <a:t>and </a:t>
            </a:r>
            <a:r>
              <a:rPr lang="en-IN" sz="4000" dirty="0" smtClean="0"/>
              <a:t>Neural Networks</a:t>
            </a:r>
            <a:endParaRPr lang="en-US" sz="4000" dirty="0"/>
          </a:p>
        </p:txBody>
      </p:sp>
      <p:sp>
        <p:nvSpPr>
          <p:cNvPr id="8" name="Text Placeholder 7"/>
          <p:cNvSpPr>
            <a:spLocks noGrp="1"/>
          </p:cNvSpPr>
          <p:nvPr>
            <p:ph type="body" sz="quarter" idx="13"/>
          </p:nvPr>
        </p:nvSpPr>
        <p:spPr>
          <a:xfrm>
            <a:off x="2038772" y="4412205"/>
            <a:ext cx="3734944" cy="1585049"/>
          </a:xfrm>
        </p:spPr>
        <p:txBody>
          <a:bodyPr/>
          <a:lstStyle/>
          <a:p>
            <a:r>
              <a:rPr lang="en-US" sz="2000" dirty="0" smtClean="0"/>
              <a:t>By</a:t>
            </a:r>
          </a:p>
          <a:p>
            <a:r>
              <a:rPr lang="en-US" sz="2000" dirty="0"/>
              <a:t>S</a:t>
            </a:r>
            <a:r>
              <a:rPr lang="en-US" sz="2000" dirty="0" smtClean="0"/>
              <a:t>AKET TRIVEDI</a:t>
            </a:r>
          </a:p>
          <a:p>
            <a:r>
              <a:rPr lang="en-US" sz="2000" dirty="0" smtClean="0"/>
              <a:t>AALIND KUMAR SINGH</a:t>
            </a:r>
          </a:p>
          <a:p>
            <a:r>
              <a:rPr lang="en-US" sz="2000" dirty="0" smtClean="0"/>
              <a:t>NEHA ANWEKAR</a:t>
            </a:r>
            <a:endParaRPr lang="en-US" sz="20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Tree>
    <p:extLst>
      <p:ext uri="{BB962C8B-B14F-4D97-AF65-F5344CB8AC3E}">
        <p14:creationId xmlns:p14="http://schemas.microsoft.com/office/powerpoint/2010/main" val="1803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85" b="1433"/>
          <a:stretch/>
        </p:blipFill>
        <p:spPr>
          <a:xfrm>
            <a:off x="887104" y="0"/>
            <a:ext cx="11292008" cy="6858001"/>
          </a:xfrm>
          <a:prstGeom prst="rect">
            <a:avLst/>
          </a:prstGeom>
        </p:spPr>
      </p:pic>
      <p:sp>
        <p:nvSpPr>
          <p:cNvPr id="2" name="Slide Number Placeholder 1"/>
          <p:cNvSpPr>
            <a:spLocks noGrp="1"/>
          </p:cNvSpPr>
          <p:nvPr>
            <p:ph type="sldNum" sz="quarter" idx="12"/>
          </p:nvPr>
        </p:nvSpPr>
        <p:spPr/>
        <p:txBody>
          <a:bodyPr/>
          <a:lstStyle/>
          <a:p>
            <a:fld id="{5AE1514C-5E56-4738-A1FF-4B1CFD2A3E36}" type="slidenum">
              <a:rPr lang="en-US" smtClean="0"/>
              <a:t>10</a:t>
            </a:fld>
            <a:endParaRPr lang="en-US" dirty="0"/>
          </a:p>
        </p:txBody>
      </p:sp>
      <p:sp>
        <p:nvSpPr>
          <p:cNvPr id="4" name="TextBox 3"/>
          <p:cNvSpPr txBox="1"/>
          <p:nvPr/>
        </p:nvSpPr>
        <p:spPr>
          <a:xfrm>
            <a:off x="230820" y="434006"/>
            <a:ext cx="656283" cy="6001643"/>
          </a:xfrm>
          <a:prstGeom prst="rect">
            <a:avLst/>
          </a:prstGeom>
          <a:noFill/>
        </p:spPr>
        <p:txBody>
          <a:bodyPr wrap="square" rtlCol="0">
            <a:spAutoFit/>
          </a:bodyPr>
          <a:lstStyle/>
          <a:p>
            <a:r>
              <a:rPr lang="en-IN" sz="4800" dirty="0" smtClean="0">
                <a:solidFill>
                  <a:schemeClr val="tx2">
                    <a:lumMod val="50000"/>
                  </a:schemeClr>
                </a:solidFill>
                <a:latin typeface="AR DESTINE" panose="02000000000000000000" pitchFamily="2" charset="0"/>
              </a:rPr>
              <a:t>P</a:t>
            </a:r>
          </a:p>
          <a:p>
            <a:r>
              <a:rPr lang="en-IN" sz="4800" dirty="0" smtClean="0">
                <a:solidFill>
                  <a:schemeClr val="tx2">
                    <a:lumMod val="50000"/>
                  </a:schemeClr>
                </a:solidFill>
                <a:latin typeface="AR DESTINE" panose="02000000000000000000" pitchFamily="2" charset="0"/>
              </a:rPr>
              <a:t>I</a:t>
            </a:r>
          </a:p>
          <a:p>
            <a:r>
              <a:rPr lang="en-IN" sz="4800" dirty="0">
                <a:solidFill>
                  <a:schemeClr val="tx2">
                    <a:lumMod val="50000"/>
                  </a:schemeClr>
                </a:solidFill>
                <a:latin typeface="AR DESTINE" panose="02000000000000000000" pitchFamily="2" charset="0"/>
              </a:rPr>
              <a:t>E</a:t>
            </a:r>
            <a:endParaRPr lang="en-IN" sz="4800" dirty="0" smtClean="0">
              <a:solidFill>
                <a:schemeClr val="tx2">
                  <a:lumMod val="50000"/>
                </a:schemeClr>
              </a:solidFill>
              <a:latin typeface="AR DESTINE" panose="02000000000000000000" pitchFamily="2" charset="0"/>
            </a:endParaRPr>
          </a:p>
          <a:p>
            <a:endParaRPr lang="en-IN" sz="4800" dirty="0" smtClean="0">
              <a:solidFill>
                <a:schemeClr val="tx2">
                  <a:lumMod val="50000"/>
                </a:schemeClr>
              </a:solidFill>
              <a:latin typeface="AR DESTINE" panose="02000000000000000000" pitchFamily="2" charset="0"/>
            </a:endParaRPr>
          </a:p>
          <a:p>
            <a:r>
              <a:rPr lang="en-IN" sz="4800" dirty="0" smtClean="0">
                <a:solidFill>
                  <a:schemeClr val="tx2">
                    <a:lumMod val="50000"/>
                  </a:schemeClr>
                </a:solidFill>
                <a:latin typeface="AR DESTINE" panose="02000000000000000000" pitchFamily="2" charset="0"/>
              </a:rPr>
              <a:t>P</a:t>
            </a:r>
          </a:p>
          <a:p>
            <a:r>
              <a:rPr lang="en-IN" sz="4800" dirty="0" smtClean="0">
                <a:solidFill>
                  <a:schemeClr val="tx2">
                    <a:lumMod val="50000"/>
                  </a:schemeClr>
                </a:solidFill>
                <a:latin typeface="AR DESTINE" panose="02000000000000000000" pitchFamily="2" charset="0"/>
              </a:rPr>
              <a:t>L</a:t>
            </a:r>
          </a:p>
          <a:p>
            <a:r>
              <a:rPr lang="en-IN" sz="4800" dirty="0" smtClean="0">
                <a:solidFill>
                  <a:schemeClr val="tx2">
                    <a:lumMod val="50000"/>
                  </a:schemeClr>
                </a:solidFill>
                <a:latin typeface="AR DESTINE" panose="02000000000000000000" pitchFamily="2" charset="0"/>
              </a:rPr>
              <a:t>O</a:t>
            </a:r>
          </a:p>
          <a:p>
            <a:r>
              <a:rPr lang="en-IN" sz="4800" dirty="0">
                <a:solidFill>
                  <a:schemeClr val="tx2">
                    <a:lumMod val="50000"/>
                  </a:schemeClr>
                </a:solidFill>
                <a:latin typeface="AR DESTINE" panose="02000000000000000000" pitchFamily="2" charset="0"/>
              </a:rPr>
              <a:t>T</a:t>
            </a:r>
          </a:p>
        </p:txBody>
      </p:sp>
    </p:spTree>
    <p:extLst>
      <p:ext uri="{BB962C8B-B14F-4D97-AF65-F5344CB8AC3E}">
        <p14:creationId xmlns:p14="http://schemas.microsoft.com/office/powerpoint/2010/main" val="53468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E1514C-5E56-4738-A1FF-4B1CFD2A3E36}" type="slidenum">
              <a:rPr lang="en-US" smtClean="0"/>
              <a:t>11</a:t>
            </a:fld>
            <a:endParaRPr lang="en-US" dirty="0"/>
          </a:p>
        </p:txBody>
      </p:sp>
      <p:sp>
        <p:nvSpPr>
          <p:cNvPr id="5" name="TextBox 4"/>
          <p:cNvSpPr txBox="1"/>
          <p:nvPr/>
        </p:nvSpPr>
        <p:spPr>
          <a:xfrm>
            <a:off x="228618" y="2817038"/>
            <a:ext cx="507117" cy="4031873"/>
          </a:xfrm>
          <a:prstGeom prst="rect">
            <a:avLst/>
          </a:prstGeom>
          <a:noFill/>
        </p:spPr>
        <p:txBody>
          <a:bodyPr wrap="square" rtlCol="0">
            <a:spAutoFit/>
          </a:bodyPr>
          <a:lstStyle/>
          <a:p>
            <a:r>
              <a:rPr lang="en-IN" sz="3200" dirty="0" smtClean="0">
                <a:solidFill>
                  <a:schemeClr val="tx2">
                    <a:lumMod val="50000"/>
                  </a:schemeClr>
                </a:solidFill>
                <a:latin typeface="Bookman Old Style" panose="02050604050505020204" pitchFamily="18" charset="0"/>
              </a:rPr>
              <a:t>H</a:t>
            </a:r>
          </a:p>
          <a:p>
            <a:r>
              <a:rPr lang="en-IN" sz="3200" dirty="0" smtClean="0">
                <a:solidFill>
                  <a:schemeClr val="tx2">
                    <a:lumMod val="50000"/>
                  </a:schemeClr>
                </a:solidFill>
                <a:latin typeface="Bookman Old Style" panose="02050604050505020204" pitchFamily="18" charset="0"/>
              </a:rPr>
              <a:t>E</a:t>
            </a:r>
          </a:p>
          <a:p>
            <a:r>
              <a:rPr lang="en-IN" sz="3200" dirty="0" smtClean="0">
                <a:solidFill>
                  <a:schemeClr val="tx2">
                    <a:lumMod val="50000"/>
                  </a:schemeClr>
                </a:solidFill>
                <a:latin typeface="Bookman Old Style" panose="02050604050505020204" pitchFamily="18" charset="0"/>
              </a:rPr>
              <a:t>A</a:t>
            </a:r>
          </a:p>
          <a:p>
            <a:r>
              <a:rPr lang="en-IN" sz="3200" dirty="0" smtClean="0">
                <a:solidFill>
                  <a:schemeClr val="tx2">
                    <a:lumMod val="50000"/>
                  </a:schemeClr>
                </a:solidFill>
                <a:latin typeface="Bookman Old Style" panose="02050604050505020204" pitchFamily="18" charset="0"/>
              </a:rPr>
              <a:t>T</a:t>
            </a:r>
          </a:p>
          <a:p>
            <a:endParaRPr lang="en-IN" sz="3200" dirty="0">
              <a:solidFill>
                <a:schemeClr val="tx2">
                  <a:lumMod val="50000"/>
                </a:schemeClr>
              </a:solidFill>
              <a:latin typeface="Bookman Old Style" panose="02050604050505020204" pitchFamily="18" charset="0"/>
            </a:endParaRPr>
          </a:p>
          <a:p>
            <a:r>
              <a:rPr lang="en-IN" sz="3200" dirty="0" smtClean="0">
                <a:solidFill>
                  <a:schemeClr val="tx2">
                    <a:lumMod val="50000"/>
                  </a:schemeClr>
                </a:solidFill>
                <a:latin typeface="Bookman Old Style" panose="02050604050505020204" pitchFamily="18" charset="0"/>
              </a:rPr>
              <a:t>M</a:t>
            </a:r>
          </a:p>
          <a:p>
            <a:r>
              <a:rPr lang="en-IN" sz="3200" dirty="0" smtClean="0">
                <a:solidFill>
                  <a:schemeClr val="tx2">
                    <a:lumMod val="50000"/>
                  </a:schemeClr>
                </a:solidFill>
                <a:latin typeface="Bookman Old Style" panose="02050604050505020204" pitchFamily="18" charset="0"/>
              </a:rPr>
              <a:t>A</a:t>
            </a:r>
          </a:p>
          <a:p>
            <a:r>
              <a:rPr lang="en-IN" sz="3200" dirty="0" smtClean="0">
                <a:solidFill>
                  <a:schemeClr val="tx2">
                    <a:lumMod val="50000"/>
                  </a:schemeClr>
                </a:solidFill>
                <a:latin typeface="Bookman Old Style" panose="02050604050505020204" pitchFamily="18" charset="0"/>
              </a:rPr>
              <a:t>P</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53" y="2652297"/>
            <a:ext cx="5245768" cy="419661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845" y="607529"/>
            <a:ext cx="3188368" cy="2499851"/>
          </a:xfrm>
          <a:prstGeom prst="rect">
            <a:avLst/>
          </a:prstGeom>
        </p:spPr>
      </p:pic>
      <p:sp>
        <p:nvSpPr>
          <p:cNvPr id="3" name="TextBox 2"/>
          <p:cNvSpPr txBox="1"/>
          <p:nvPr/>
        </p:nvSpPr>
        <p:spPr>
          <a:xfrm>
            <a:off x="0" y="0"/>
            <a:ext cx="5392059" cy="830997"/>
          </a:xfrm>
          <a:prstGeom prst="rect">
            <a:avLst/>
          </a:prstGeom>
          <a:noFill/>
        </p:spPr>
        <p:txBody>
          <a:bodyPr wrap="square" rtlCol="0">
            <a:spAutoFit/>
          </a:bodyPr>
          <a:lstStyle/>
          <a:p>
            <a:r>
              <a:rPr lang="en-IN" sz="4800" dirty="0" smtClean="0">
                <a:solidFill>
                  <a:schemeClr val="tx2">
                    <a:lumMod val="50000"/>
                  </a:schemeClr>
                </a:solidFill>
                <a:latin typeface="Bookman Old Style" panose="02050604050505020204" pitchFamily="18" charset="0"/>
              </a:rPr>
              <a:t>Treating Outliers</a:t>
            </a:r>
            <a:endParaRPr lang="en-IN" sz="4800" dirty="0">
              <a:solidFill>
                <a:schemeClr val="tx2">
                  <a:lumMod val="50000"/>
                </a:schemeClr>
              </a:solidFill>
              <a:latin typeface="Bookman Old Style" panose="02050604050505020204" pitchFamily="18" charset="0"/>
            </a:endParaRPr>
          </a:p>
        </p:txBody>
      </p:sp>
      <p:sp>
        <p:nvSpPr>
          <p:cNvPr id="7" name="TextBox 6"/>
          <p:cNvSpPr txBox="1"/>
          <p:nvPr/>
        </p:nvSpPr>
        <p:spPr>
          <a:xfrm>
            <a:off x="7966065" y="13648"/>
            <a:ext cx="2802020" cy="830997"/>
          </a:xfrm>
          <a:prstGeom prst="rect">
            <a:avLst/>
          </a:prstGeom>
          <a:noFill/>
        </p:spPr>
        <p:txBody>
          <a:bodyPr wrap="square" rtlCol="0">
            <a:spAutoFit/>
          </a:bodyPr>
          <a:lstStyle/>
          <a:p>
            <a:r>
              <a:rPr lang="en-IN" sz="4800" dirty="0" smtClean="0">
                <a:solidFill>
                  <a:schemeClr val="tx2">
                    <a:lumMod val="50000"/>
                  </a:schemeClr>
                </a:solidFill>
                <a:latin typeface="Bookman Old Style" panose="02050604050505020204" pitchFamily="18" charset="0"/>
              </a:rPr>
              <a:t>Pair Plot</a:t>
            </a:r>
            <a:endParaRPr lang="en-IN" sz="4800" dirty="0">
              <a:solidFill>
                <a:schemeClr val="tx2">
                  <a:lumMod val="50000"/>
                </a:schemeClr>
              </a:solidFill>
              <a:latin typeface="Bookman Old Style" panose="02050604050505020204" pitchFamily="18" charset="0"/>
            </a:endParaRPr>
          </a:p>
        </p:txBody>
      </p:sp>
      <p:pic>
        <p:nvPicPr>
          <p:cNvPr id="8" name="Picture 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617163" y="635023"/>
            <a:ext cx="6464983" cy="6222977"/>
          </a:xfrm>
          <a:prstGeom prst="rect">
            <a:avLst/>
          </a:prstGeom>
        </p:spPr>
      </p:pic>
    </p:spTree>
    <p:extLst>
      <p:ext uri="{BB962C8B-B14F-4D97-AF65-F5344CB8AC3E}">
        <p14:creationId xmlns:p14="http://schemas.microsoft.com/office/powerpoint/2010/main" val="315231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1069" y="2238233"/>
            <a:ext cx="3395770" cy="1015663"/>
          </a:xfrm>
          <a:prstGeom prst="rect">
            <a:avLst/>
          </a:prstGeom>
          <a:noFill/>
        </p:spPr>
        <p:txBody>
          <a:bodyPr wrap="square" rtlCol="0">
            <a:spAutoFit/>
          </a:bodyPr>
          <a:lstStyle/>
          <a:p>
            <a:pPr algn="ctr"/>
            <a:r>
              <a:rPr lang="en-IN" sz="2000" dirty="0" smtClean="0">
                <a:solidFill>
                  <a:schemeClr val="tx2">
                    <a:lumMod val="50000"/>
                  </a:schemeClr>
                </a:solidFill>
                <a:latin typeface="Bookman Old Style" panose="02050604050505020204" pitchFamily="18" charset="0"/>
              </a:rPr>
              <a:t>Continuous Data </a:t>
            </a:r>
          </a:p>
          <a:p>
            <a:pPr algn="ctr"/>
            <a:r>
              <a:rPr lang="en-IN" sz="2000" dirty="0" smtClean="0">
                <a:solidFill>
                  <a:schemeClr val="tx2">
                    <a:lumMod val="50000"/>
                  </a:schemeClr>
                </a:solidFill>
                <a:latin typeface="Bookman Old Style" panose="02050604050505020204" pitchFamily="18" charset="0"/>
              </a:rPr>
              <a:t>V/s </a:t>
            </a:r>
          </a:p>
          <a:p>
            <a:pPr algn="ctr"/>
            <a:r>
              <a:rPr lang="en-IN" sz="2000" dirty="0" smtClean="0">
                <a:solidFill>
                  <a:schemeClr val="tx2">
                    <a:lumMod val="50000"/>
                  </a:schemeClr>
                </a:solidFill>
                <a:latin typeface="Bookman Old Style" panose="02050604050505020204" pitchFamily="18" charset="0"/>
              </a:rPr>
              <a:t>Continuous Data</a:t>
            </a:r>
            <a:endParaRPr lang="en-IN" sz="2000" dirty="0">
              <a:solidFill>
                <a:schemeClr val="tx2">
                  <a:lumMod val="50000"/>
                </a:schemeClr>
              </a:solidFill>
              <a:latin typeface="Bookman Old Style" panose="020506040505050202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278" t="6947" r="8547"/>
          <a:stretch/>
        </p:blipFill>
        <p:spPr>
          <a:xfrm>
            <a:off x="3154979" y="359432"/>
            <a:ext cx="8956644" cy="3757602"/>
          </a:xfrm>
          <a:prstGeom prst="rect">
            <a:avLst/>
          </a:prstGeom>
        </p:spPr>
      </p:pic>
      <p:pic>
        <p:nvPicPr>
          <p:cNvPr id="5" name="Picture 4"/>
          <p:cNvPicPr>
            <a:picLocks noChangeAspect="1"/>
          </p:cNvPicPr>
          <p:nvPr/>
        </p:nvPicPr>
        <p:blipFill rotWithShape="1">
          <a:blip r:embed="rId3" cstate="screen">
            <a:extLst>
              <a:ext uri="{28A0092B-C50C-407E-A947-70E740481C1C}">
                <a14:useLocalDpi xmlns:a14="http://schemas.microsoft.com/office/drawing/2010/main" val="0"/>
              </a:ext>
            </a:extLst>
          </a:blip>
          <a:srcRect l="4985" t="9625" r="7174" b="4456"/>
          <a:stretch/>
        </p:blipFill>
        <p:spPr>
          <a:xfrm>
            <a:off x="9121075" y="4281415"/>
            <a:ext cx="2990548" cy="2340000"/>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val="0"/>
              </a:ext>
            </a:extLst>
          </a:blip>
          <a:srcRect l="5065" t="9736" r="7486" b="4554"/>
          <a:stretch/>
        </p:blipFill>
        <p:spPr>
          <a:xfrm>
            <a:off x="6083761" y="4281415"/>
            <a:ext cx="2984349" cy="2340000"/>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val="0"/>
              </a:ext>
            </a:extLst>
          </a:blip>
          <a:srcRect l="5113" t="8904" r="6335" b="4241"/>
          <a:stretch/>
        </p:blipFill>
        <p:spPr>
          <a:xfrm>
            <a:off x="3048656" y="4281415"/>
            <a:ext cx="2982140" cy="2340000"/>
          </a:xfrm>
          <a:prstGeom prst="rect">
            <a:avLst/>
          </a:prstGeom>
        </p:spPr>
      </p:pic>
      <p:pic>
        <p:nvPicPr>
          <p:cNvPr id="7" name="Picture 6"/>
          <p:cNvPicPr>
            <a:picLocks noChangeAspect="1"/>
          </p:cNvPicPr>
          <p:nvPr/>
        </p:nvPicPr>
        <p:blipFill rotWithShape="1">
          <a:blip r:embed="rId6" cstate="screen">
            <a:extLst>
              <a:ext uri="{28A0092B-C50C-407E-A947-70E740481C1C}">
                <a14:useLocalDpi xmlns:a14="http://schemas.microsoft.com/office/drawing/2010/main" val="0"/>
              </a:ext>
            </a:extLst>
          </a:blip>
          <a:srcRect l="5010" t="8726" r="7152" b="4438"/>
          <a:stretch/>
        </p:blipFill>
        <p:spPr>
          <a:xfrm>
            <a:off x="54592" y="4281415"/>
            <a:ext cx="2958754" cy="2340000"/>
          </a:xfrm>
          <a:prstGeom prst="rect">
            <a:avLst/>
          </a:prstGeom>
        </p:spPr>
      </p:pic>
      <p:sp>
        <p:nvSpPr>
          <p:cNvPr id="2" name="Slide Number Placeholder 1"/>
          <p:cNvSpPr>
            <a:spLocks noGrp="1"/>
          </p:cNvSpPr>
          <p:nvPr>
            <p:ph type="sldNum" sz="quarter" idx="12"/>
          </p:nvPr>
        </p:nvSpPr>
        <p:spPr/>
        <p:txBody>
          <a:bodyPr/>
          <a:lstStyle/>
          <a:p>
            <a:fld id="{5AE1514C-5E56-4738-A1FF-4B1CFD2A3E36}" type="slidenum">
              <a:rPr lang="en-US" smtClean="0"/>
              <a:t>12</a:t>
            </a:fld>
            <a:endParaRPr lang="en-US" dirty="0"/>
          </a:p>
        </p:txBody>
      </p:sp>
      <p:sp>
        <p:nvSpPr>
          <p:cNvPr id="9" name="TextBox 8"/>
          <p:cNvSpPr txBox="1"/>
          <p:nvPr/>
        </p:nvSpPr>
        <p:spPr>
          <a:xfrm>
            <a:off x="1163743" y="3872269"/>
            <a:ext cx="9840036" cy="400110"/>
          </a:xfrm>
          <a:prstGeom prst="rect">
            <a:avLst/>
          </a:prstGeom>
          <a:noFill/>
        </p:spPr>
        <p:txBody>
          <a:bodyPr wrap="square" rtlCol="0">
            <a:spAutoFit/>
          </a:bodyPr>
          <a:lstStyle/>
          <a:p>
            <a:pPr algn="ctr"/>
            <a:r>
              <a:rPr lang="en-IN" sz="2000" dirty="0" smtClean="0">
                <a:solidFill>
                  <a:schemeClr val="tx2">
                    <a:lumMod val="50000"/>
                  </a:schemeClr>
                </a:solidFill>
                <a:latin typeface="Bookman Old Style" panose="02050604050505020204" pitchFamily="18" charset="0"/>
              </a:rPr>
              <a:t>Categorical Data V/s Continuous Data</a:t>
            </a:r>
            <a:endParaRPr lang="en-IN" sz="2000" dirty="0">
              <a:solidFill>
                <a:schemeClr val="tx2">
                  <a:lumMod val="50000"/>
                </a:schemeClr>
              </a:solidFill>
              <a:latin typeface="Bookman Old Style" panose="02050604050505020204" pitchFamily="18" charset="0"/>
            </a:endParaRPr>
          </a:p>
        </p:txBody>
      </p:sp>
      <p:sp>
        <p:nvSpPr>
          <p:cNvPr id="10" name="TextBox 9"/>
          <p:cNvSpPr txBox="1"/>
          <p:nvPr/>
        </p:nvSpPr>
        <p:spPr>
          <a:xfrm>
            <a:off x="3036898" y="20149"/>
            <a:ext cx="6093726" cy="461665"/>
          </a:xfrm>
          <a:prstGeom prst="rect">
            <a:avLst/>
          </a:prstGeom>
          <a:noFill/>
        </p:spPr>
        <p:txBody>
          <a:bodyPr wrap="square" rtlCol="0">
            <a:spAutoFit/>
          </a:bodyPr>
          <a:lstStyle/>
          <a:p>
            <a:pPr algn="ctr"/>
            <a:r>
              <a:rPr lang="en-IN" sz="2400" dirty="0" smtClean="0">
                <a:solidFill>
                  <a:schemeClr val="tx2">
                    <a:lumMod val="50000"/>
                  </a:schemeClr>
                </a:solidFill>
                <a:latin typeface="Bookman Old Style" panose="02050604050505020204" pitchFamily="18" charset="0"/>
              </a:rPr>
              <a:t>RELATIONSHIP BETWEEN VARIABLES</a:t>
            </a:r>
            <a:endParaRPr lang="en-IN" sz="2400" dirty="0">
              <a:solidFill>
                <a:schemeClr val="tx2">
                  <a:lumMod val="50000"/>
                </a:schemeClr>
              </a:solidFill>
              <a:latin typeface="Bookman Old Style" panose="02050604050505020204" pitchFamily="18" charset="0"/>
            </a:endParaRPr>
          </a:p>
        </p:txBody>
      </p:sp>
    </p:spTree>
    <p:extLst>
      <p:ext uri="{BB962C8B-B14F-4D97-AF65-F5344CB8AC3E}">
        <p14:creationId xmlns:p14="http://schemas.microsoft.com/office/powerpoint/2010/main" val="178244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4039" t="8816" r="6709" b="4530"/>
          <a:stretch/>
        </p:blipFill>
        <p:spPr>
          <a:xfrm>
            <a:off x="7490571" y="3330000"/>
            <a:ext cx="4542300" cy="352800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634" t="8618" r="6680" b="4731"/>
          <a:stretch/>
        </p:blipFill>
        <p:spPr>
          <a:xfrm>
            <a:off x="7512622" y="0"/>
            <a:ext cx="4564350" cy="3528000"/>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984" t="8239" r="7197" b="5109"/>
          <a:stretch/>
        </p:blipFill>
        <p:spPr>
          <a:xfrm>
            <a:off x="171450" y="3330000"/>
            <a:ext cx="4520249" cy="352800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4314" t="9131" r="6433" b="4218"/>
          <a:stretch/>
        </p:blipFill>
        <p:spPr>
          <a:xfrm>
            <a:off x="171450" y="0"/>
            <a:ext cx="4542300" cy="3528000"/>
          </a:xfrm>
          <a:prstGeom prst="rect">
            <a:avLst/>
          </a:prstGeom>
        </p:spPr>
      </p:pic>
      <p:sp>
        <p:nvSpPr>
          <p:cNvPr id="4" name="TextBox 3"/>
          <p:cNvSpPr txBox="1"/>
          <p:nvPr/>
        </p:nvSpPr>
        <p:spPr>
          <a:xfrm>
            <a:off x="4305638" y="2822168"/>
            <a:ext cx="3858982" cy="1015663"/>
          </a:xfrm>
          <a:prstGeom prst="rect">
            <a:avLst/>
          </a:prstGeom>
          <a:noFill/>
        </p:spPr>
        <p:txBody>
          <a:bodyPr wrap="square" rtlCol="0">
            <a:spAutoFit/>
          </a:bodyPr>
          <a:lstStyle/>
          <a:p>
            <a:pPr algn="ctr"/>
            <a:r>
              <a:rPr lang="en-IN" sz="2000" dirty="0" smtClean="0">
                <a:solidFill>
                  <a:schemeClr val="tx2">
                    <a:lumMod val="50000"/>
                  </a:schemeClr>
                </a:solidFill>
                <a:latin typeface="Bookman Old Style" panose="02050604050505020204" pitchFamily="18" charset="0"/>
              </a:rPr>
              <a:t>Categorical Data</a:t>
            </a:r>
          </a:p>
          <a:p>
            <a:pPr algn="ctr"/>
            <a:r>
              <a:rPr lang="en-IN" sz="2000" dirty="0" smtClean="0">
                <a:solidFill>
                  <a:schemeClr val="tx2">
                    <a:lumMod val="50000"/>
                  </a:schemeClr>
                </a:solidFill>
                <a:latin typeface="Bookman Old Style" panose="02050604050505020204" pitchFamily="18" charset="0"/>
              </a:rPr>
              <a:t>V/s</a:t>
            </a:r>
          </a:p>
          <a:p>
            <a:pPr algn="ctr"/>
            <a:r>
              <a:rPr lang="en-IN" sz="2000" dirty="0" smtClean="0">
                <a:solidFill>
                  <a:schemeClr val="tx2">
                    <a:lumMod val="50000"/>
                  </a:schemeClr>
                </a:solidFill>
                <a:latin typeface="Bookman Old Style" panose="02050604050505020204" pitchFamily="18" charset="0"/>
              </a:rPr>
              <a:t>Categorical Data</a:t>
            </a:r>
            <a:endParaRPr lang="en-IN" sz="2000" dirty="0">
              <a:solidFill>
                <a:schemeClr val="tx2">
                  <a:lumMod val="50000"/>
                </a:schemeClr>
              </a:solidFill>
              <a:latin typeface="Bookman Old Style" panose="02050604050505020204" pitchFamily="18" charset="0"/>
            </a:endParaRPr>
          </a:p>
        </p:txBody>
      </p:sp>
      <p:sp>
        <p:nvSpPr>
          <p:cNvPr id="2" name="Slide Number Placeholder 1"/>
          <p:cNvSpPr>
            <a:spLocks noGrp="1"/>
          </p:cNvSpPr>
          <p:nvPr>
            <p:ph type="sldNum" sz="quarter" idx="12"/>
          </p:nvPr>
        </p:nvSpPr>
        <p:spPr/>
        <p:txBody>
          <a:bodyPr/>
          <a:lstStyle/>
          <a:p>
            <a:fld id="{5AE1514C-5E56-4738-A1FF-4B1CFD2A3E36}" type="slidenum">
              <a:rPr lang="en-US" smtClean="0"/>
              <a:t>13</a:t>
            </a:fld>
            <a:endParaRPr lang="en-US" dirty="0"/>
          </a:p>
        </p:txBody>
      </p:sp>
    </p:spTree>
    <p:extLst>
      <p:ext uri="{BB962C8B-B14F-4D97-AF65-F5344CB8AC3E}">
        <p14:creationId xmlns:p14="http://schemas.microsoft.com/office/powerpoint/2010/main" val="181877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05638" y="2822168"/>
            <a:ext cx="3858982" cy="1015663"/>
          </a:xfrm>
          <a:prstGeom prst="rect">
            <a:avLst/>
          </a:prstGeom>
          <a:noFill/>
        </p:spPr>
        <p:txBody>
          <a:bodyPr wrap="square" rtlCol="0">
            <a:spAutoFit/>
          </a:bodyPr>
          <a:lstStyle/>
          <a:p>
            <a:pPr algn="ctr"/>
            <a:r>
              <a:rPr lang="en-IN" sz="2000" dirty="0" smtClean="0">
                <a:solidFill>
                  <a:schemeClr val="tx2">
                    <a:lumMod val="50000"/>
                  </a:schemeClr>
                </a:solidFill>
                <a:latin typeface="Bookman Old Style" panose="02050604050505020204" pitchFamily="18" charset="0"/>
              </a:rPr>
              <a:t>Categorical Data</a:t>
            </a:r>
          </a:p>
          <a:p>
            <a:pPr algn="ctr"/>
            <a:r>
              <a:rPr lang="en-IN" sz="2000" dirty="0" smtClean="0">
                <a:solidFill>
                  <a:schemeClr val="tx2">
                    <a:lumMod val="50000"/>
                  </a:schemeClr>
                </a:solidFill>
                <a:latin typeface="Bookman Old Style" panose="02050604050505020204" pitchFamily="18" charset="0"/>
              </a:rPr>
              <a:t>V/s</a:t>
            </a:r>
          </a:p>
          <a:p>
            <a:pPr algn="ctr"/>
            <a:r>
              <a:rPr lang="en-IN" sz="2000" dirty="0" smtClean="0">
                <a:solidFill>
                  <a:schemeClr val="tx2">
                    <a:lumMod val="50000"/>
                  </a:schemeClr>
                </a:solidFill>
                <a:latin typeface="Bookman Old Style" panose="02050604050505020204" pitchFamily="18" charset="0"/>
              </a:rPr>
              <a:t>Categorical Data</a:t>
            </a:r>
            <a:endParaRPr lang="en-IN" sz="2000" dirty="0">
              <a:solidFill>
                <a:schemeClr val="tx2">
                  <a:lumMod val="50000"/>
                </a:schemeClr>
              </a:solidFill>
              <a:latin typeface="Bookman Old Style" panose="02050604050505020204" pitchFamily="18" charset="0"/>
            </a:endParaRPr>
          </a:p>
        </p:txBody>
      </p:sp>
      <p:sp>
        <p:nvSpPr>
          <p:cNvPr id="2" name="Slide Number Placeholder 1"/>
          <p:cNvSpPr>
            <a:spLocks noGrp="1"/>
          </p:cNvSpPr>
          <p:nvPr>
            <p:ph type="sldNum" sz="quarter" idx="12"/>
          </p:nvPr>
        </p:nvSpPr>
        <p:spPr/>
        <p:txBody>
          <a:bodyPr/>
          <a:lstStyle/>
          <a:p>
            <a:fld id="{5AE1514C-5E56-4738-A1FF-4B1CFD2A3E36}" type="slidenum">
              <a:rPr lang="en-US" smtClean="0"/>
              <a:t>14</a:t>
            </a:fld>
            <a:endParaRPr lang="en-US"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4345" t="8589" r="6403" b="4759"/>
          <a:stretch/>
        </p:blipFill>
        <p:spPr>
          <a:xfrm>
            <a:off x="182475" y="3330000"/>
            <a:ext cx="4542300" cy="3528000"/>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737" t="9557" r="6577" b="3791"/>
          <a:stretch/>
        </p:blipFill>
        <p:spPr>
          <a:xfrm>
            <a:off x="171450" y="0"/>
            <a:ext cx="4564350" cy="3528000"/>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4320" t="9195" r="6862" b="4152"/>
          <a:stretch/>
        </p:blipFill>
        <p:spPr>
          <a:xfrm>
            <a:off x="7490570" y="3330000"/>
            <a:ext cx="4520247" cy="3528000"/>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4340" t="9015" r="6841" b="4332"/>
          <a:stretch/>
        </p:blipFill>
        <p:spPr>
          <a:xfrm>
            <a:off x="7490571" y="0"/>
            <a:ext cx="4520247" cy="3528000"/>
          </a:xfrm>
          <a:prstGeom prst="rect">
            <a:avLst/>
          </a:prstGeom>
        </p:spPr>
      </p:pic>
    </p:spTree>
    <p:extLst>
      <p:ext uri="{BB962C8B-B14F-4D97-AF65-F5344CB8AC3E}">
        <p14:creationId xmlns:p14="http://schemas.microsoft.com/office/powerpoint/2010/main" val="306061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068972" y="310263"/>
            <a:ext cx="8047252" cy="646331"/>
          </a:xfrm>
          <a:prstGeom prst="rect">
            <a:avLst/>
          </a:prstGeom>
          <a:noFill/>
        </p:spPr>
        <p:txBody>
          <a:bodyPr wrap="square" rtlCol="0">
            <a:spAutoFit/>
          </a:bodyPr>
          <a:lstStyle/>
          <a:p>
            <a:pPr algn="ctr"/>
            <a:r>
              <a:rPr lang="en-IN" sz="3600" dirty="0" smtClean="0">
                <a:solidFill>
                  <a:schemeClr val="tx2">
                    <a:lumMod val="50000"/>
                  </a:schemeClr>
                </a:solidFill>
                <a:latin typeface="Bookman Old Style" panose="02050604050505020204" pitchFamily="18" charset="0"/>
              </a:rPr>
              <a:t>Feature Engineering</a:t>
            </a:r>
            <a:endParaRPr lang="en-IN" sz="3600" dirty="0">
              <a:solidFill>
                <a:schemeClr val="tx2">
                  <a:lumMod val="50000"/>
                </a:schemeClr>
              </a:solidFill>
              <a:latin typeface="Bookman Old Style" panose="02050604050505020204" pitchFamily="18"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95204"/>
            <a:ext cx="6976079" cy="14400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54" y="3586852"/>
            <a:ext cx="6910345" cy="1440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224" y="1795203"/>
            <a:ext cx="4829175" cy="4400550"/>
          </a:xfrm>
          <a:prstGeom prst="rect">
            <a:avLst/>
          </a:prstGeom>
        </p:spPr>
      </p:pic>
      <p:sp>
        <p:nvSpPr>
          <p:cNvPr id="2" name="Slide Number Placeholder 1"/>
          <p:cNvSpPr>
            <a:spLocks noGrp="1"/>
          </p:cNvSpPr>
          <p:nvPr>
            <p:ph type="sldNum" sz="quarter" idx="12"/>
          </p:nvPr>
        </p:nvSpPr>
        <p:spPr/>
        <p:txBody>
          <a:bodyPr/>
          <a:lstStyle/>
          <a:p>
            <a:fld id="{5AE1514C-5E56-4738-A1FF-4B1CFD2A3E36}" type="slidenum">
              <a:rPr lang="en-US" smtClean="0"/>
              <a:t>15</a:t>
            </a:fld>
            <a:endParaRPr lang="en-US" dirty="0"/>
          </a:p>
        </p:txBody>
      </p:sp>
      <p:sp>
        <p:nvSpPr>
          <p:cNvPr id="12" name="TextBox 11"/>
          <p:cNvSpPr txBox="1"/>
          <p:nvPr/>
        </p:nvSpPr>
        <p:spPr>
          <a:xfrm>
            <a:off x="7757731" y="1203263"/>
            <a:ext cx="3582159" cy="400110"/>
          </a:xfrm>
          <a:prstGeom prst="rect">
            <a:avLst/>
          </a:prstGeom>
          <a:noFill/>
        </p:spPr>
        <p:txBody>
          <a:bodyPr wrap="square" rtlCol="0">
            <a:spAutoFit/>
          </a:bodyPr>
          <a:lstStyle/>
          <a:p>
            <a:pPr algn="ctr"/>
            <a:r>
              <a:rPr lang="en-IN" sz="2000" dirty="0" smtClean="0">
                <a:solidFill>
                  <a:schemeClr val="tx2">
                    <a:lumMod val="50000"/>
                  </a:schemeClr>
                </a:solidFill>
                <a:latin typeface="AR DESTINE" panose="02000000000000000000" pitchFamily="2" charset="0"/>
              </a:rPr>
              <a:t>Over Sampling</a:t>
            </a:r>
            <a:endParaRPr lang="en-IN" sz="2000" dirty="0">
              <a:solidFill>
                <a:schemeClr val="tx2">
                  <a:lumMod val="50000"/>
                </a:schemeClr>
              </a:solidFill>
              <a:latin typeface="AR DESTINE" panose="02000000000000000000" pitchFamily="2" charset="0"/>
            </a:endParaRPr>
          </a:p>
        </p:txBody>
      </p:sp>
      <p:sp>
        <p:nvSpPr>
          <p:cNvPr id="13" name="TextBox 12"/>
          <p:cNvSpPr txBox="1"/>
          <p:nvPr/>
        </p:nvSpPr>
        <p:spPr>
          <a:xfrm>
            <a:off x="1343224" y="1203263"/>
            <a:ext cx="3582159" cy="400110"/>
          </a:xfrm>
          <a:prstGeom prst="rect">
            <a:avLst/>
          </a:prstGeom>
          <a:noFill/>
        </p:spPr>
        <p:txBody>
          <a:bodyPr wrap="square" rtlCol="0">
            <a:spAutoFit/>
          </a:bodyPr>
          <a:lstStyle/>
          <a:p>
            <a:pPr algn="ctr"/>
            <a:r>
              <a:rPr lang="en-IN" sz="2000" dirty="0" smtClean="0">
                <a:solidFill>
                  <a:schemeClr val="tx2">
                    <a:lumMod val="50000"/>
                  </a:schemeClr>
                </a:solidFill>
                <a:latin typeface="AR DESTINE" panose="02000000000000000000" pitchFamily="2" charset="0"/>
              </a:rPr>
              <a:t>Dummy Variables</a:t>
            </a:r>
            <a:endParaRPr lang="en-IN" sz="2000" dirty="0">
              <a:solidFill>
                <a:schemeClr val="tx2">
                  <a:lumMod val="50000"/>
                </a:schemeClr>
              </a:solidFill>
              <a:latin typeface="AR DESTINE" panose="02000000000000000000" pitchFamily="2" charset="0"/>
            </a:endParaRPr>
          </a:p>
        </p:txBody>
      </p:sp>
    </p:spTree>
    <p:extLst>
      <p:ext uri="{BB962C8B-B14F-4D97-AF65-F5344CB8AC3E}">
        <p14:creationId xmlns:p14="http://schemas.microsoft.com/office/powerpoint/2010/main" val="384922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503368" y="2768599"/>
            <a:ext cx="5208335" cy="1261884"/>
          </a:xfrm>
        </p:spPr>
        <p:txBody>
          <a:bodyPr/>
          <a:lstStyle/>
          <a:p>
            <a:r>
              <a:rPr lang="en-IN" dirty="0" smtClean="0"/>
              <a:t>Machine Learning Models</a:t>
            </a:r>
            <a:endParaRPr lang="en-IN" dirty="0"/>
          </a:p>
        </p:txBody>
      </p:sp>
      <p:sp>
        <p:nvSpPr>
          <p:cNvPr id="2" name="Slide Number Placeholder 1"/>
          <p:cNvSpPr>
            <a:spLocks noGrp="1"/>
          </p:cNvSpPr>
          <p:nvPr>
            <p:ph type="sldNum" sz="quarter" idx="4294967295"/>
          </p:nvPr>
        </p:nvSpPr>
        <p:spPr>
          <a:xfrm>
            <a:off x="11760200" y="6465888"/>
            <a:ext cx="431800" cy="365125"/>
          </a:xfrm>
        </p:spPr>
        <p:txBody>
          <a:bodyPr/>
          <a:lstStyle/>
          <a:p>
            <a:fld id="{5AE1514C-5E56-4738-A1FF-4B1CFD2A3E36}" type="slidenum">
              <a:rPr lang="en-US" smtClean="0"/>
              <a:t>16</a:t>
            </a:fld>
            <a:endParaRPr lang="en-US" dirty="0"/>
          </a:p>
        </p:txBody>
      </p:sp>
    </p:spTree>
    <p:extLst>
      <p:ext uri="{BB962C8B-B14F-4D97-AF65-F5344CB8AC3E}">
        <p14:creationId xmlns:p14="http://schemas.microsoft.com/office/powerpoint/2010/main" val="299542764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1761" y="920298"/>
            <a:ext cx="4067033" cy="3424406"/>
          </a:xfrm>
          <a:prstGeom prst="rect">
            <a:avLst/>
          </a:prstGeom>
        </p:spPr>
      </p:pic>
      <p:sp>
        <p:nvSpPr>
          <p:cNvPr id="2" name="Slide Number Placeholder 1"/>
          <p:cNvSpPr>
            <a:spLocks noGrp="1"/>
          </p:cNvSpPr>
          <p:nvPr>
            <p:ph type="sldNum" sz="quarter" idx="12"/>
          </p:nvPr>
        </p:nvSpPr>
        <p:spPr/>
        <p:txBody>
          <a:bodyPr/>
          <a:lstStyle/>
          <a:p>
            <a:fld id="{5AE1514C-5E56-4738-A1FF-4B1CFD2A3E36}" type="slidenum">
              <a:rPr lang="en-US" smtClean="0"/>
              <a:t>17</a:t>
            </a:fld>
            <a:endParaRPr lang="en-US" dirty="0"/>
          </a:p>
        </p:txBody>
      </p:sp>
      <p:sp>
        <p:nvSpPr>
          <p:cNvPr id="12" name="Text Placeholder 11"/>
          <p:cNvSpPr>
            <a:spLocks noGrp="1"/>
          </p:cNvSpPr>
          <p:nvPr>
            <p:ph type="body" sz="quarter" idx="4294967295"/>
          </p:nvPr>
        </p:nvSpPr>
        <p:spPr>
          <a:xfrm>
            <a:off x="211305" y="218623"/>
            <a:ext cx="4376737" cy="701675"/>
          </a:xfrm>
        </p:spPr>
        <p:txBody>
          <a:bodyPr/>
          <a:lstStyle/>
          <a:p>
            <a:r>
              <a:rPr lang="en-IN" sz="4400" dirty="0" smtClean="0"/>
              <a:t>Decision Tree</a:t>
            </a:r>
            <a:endParaRPr lang="en-IN" sz="4400"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4535156"/>
            <a:ext cx="12191999" cy="2051304"/>
          </a:xfrm>
          <a:prstGeom prst="rect">
            <a:avLst/>
          </a:prstGeom>
        </p:spPr>
      </p:pic>
      <p:sp>
        <p:nvSpPr>
          <p:cNvPr id="17" name="TextBox 16"/>
          <p:cNvSpPr txBox="1"/>
          <p:nvPr/>
        </p:nvSpPr>
        <p:spPr>
          <a:xfrm>
            <a:off x="211305" y="1062840"/>
            <a:ext cx="3927558" cy="341632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Library used : </a:t>
            </a:r>
            <a:r>
              <a:rPr lang="en-IN" dirty="0" err="1" smtClean="0"/>
              <a:t>sklearn.tree</a:t>
            </a:r>
            <a:r>
              <a:rPr lang="en-IN" dirty="0" smtClean="0"/>
              <a:t> (</a:t>
            </a:r>
            <a:r>
              <a:rPr lang="en-IN" dirty="0" err="1" smtClean="0"/>
              <a:t>DecisionTreeClassifier</a:t>
            </a:r>
            <a:r>
              <a:rPr lang="en-IN" dirty="0" smtClean="0"/>
              <a:t>)</a:t>
            </a:r>
          </a:p>
          <a:p>
            <a:pPr marL="285750" indent="-285750">
              <a:buFont typeface="Arial" panose="020B0604020202020204" pitchFamily="34" charset="0"/>
              <a:buChar char="•"/>
            </a:pPr>
            <a:r>
              <a:rPr lang="en-IN" dirty="0"/>
              <a:t>Split used for training and testing the data : 70-30</a:t>
            </a:r>
          </a:p>
          <a:p>
            <a:pPr marL="285750" indent="-285750">
              <a:buFont typeface="Arial" panose="020B0604020202020204" pitchFamily="34" charset="0"/>
              <a:buChar char="•"/>
            </a:pPr>
            <a:r>
              <a:rPr lang="en-IN" dirty="0" smtClean="0"/>
              <a:t>Feature Scaling was performed after splitting the dataset to avoid information leakage on testing dataset by using Standardization method.</a:t>
            </a:r>
          </a:p>
          <a:p>
            <a:pPr marL="285750" indent="-285750">
              <a:buFont typeface="Arial" panose="020B0604020202020204" pitchFamily="34" charset="0"/>
              <a:buChar char="•"/>
            </a:pPr>
            <a:r>
              <a:rPr lang="en-IN" dirty="0" smtClean="0"/>
              <a:t>Accuracy : 97%</a:t>
            </a:r>
          </a:p>
          <a:p>
            <a:pPr marL="285750" indent="-285750">
              <a:buFont typeface="Arial" panose="020B0604020202020204" pitchFamily="34" charset="0"/>
              <a:buChar char="•"/>
            </a:pPr>
            <a:r>
              <a:rPr lang="en-IN" dirty="0" smtClean="0"/>
              <a:t>Recall : 0 - 95 %, 1 – 100 %</a:t>
            </a:r>
          </a:p>
          <a:p>
            <a:pPr marL="285750" indent="-285750">
              <a:buFont typeface="Arial" panose="020B0604020202020204" pitchFamily="34" charset="0"/>
              <a:buChar char="•"/>
            </a:pPr>
            <a:r>
              <a:rPr lang="en-IN" dirty="0" smtClean="0"/>
              <a:t>Precision :  0 – 100 %, 1 – 95%</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1682" y="920298"/>
            <a:ext cx="4150318" cy="3301957"/>
          </a:xfrm>
          <a:prstGeom prst="rect">
            <a:avLst/>
          </a:prstGeom>
        </p:spPr>
      </p:pic>
    </p:spTree>
    <p:extLst>
      <p:ext uri="{BB962C8B-B14F-4D97-AF65-F5344CB8AC3E}">
        <p14:creationId xmlns:p14="http://schemas.microsoft.com/office/powerpoint/2010/main" val="236448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E1514C-5E56-4738-A1FF-4B1CFD2A3E36}" type="slidenum">
              <a:rPr lang="en-US" smtClean="0"/>
              <a:t>18</a:t>
            </a:fld>
            <a:endParaRPr lang="en-US" dirty="0"/>
          </a:p>
        </p:txBody>
      </p:sp>
      <p:sp>
        <p:nvSpPr>
          <p:cNvPr id="12" name="Text Placeholder 11"/>
          <p:cNvSpPr>
            <a:spLocks noGrp="1"/>
          </p:cNvSpPr>
          <p:nvPr>
            <p:ph type="body" sz="quarter" idx="4294967295"/>
          </p:nvPr>
        </p:nvSpPr>
        <p:spPr>
          <a:xfrm>
            <a:off x="187242" y="185738"/>
            <a:ext cx="4376737" cy="701675"/>
          </a:xfrm>
        </p:spPr>
        <p:txBody>
          <a:bodyPr/>
          <a:lstStyle/>
          <a:p>
            <a:r>
              <a:rPr lang="en-IN" sz="4400" dirty="0" smtClean="0"/>
              <a:t>Random Forest</a:t>
            </a:r>
            <a:endParaRPr lang="en-IN" sz="44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443" r="2690" b="2897"/>
          <a:stretch/>
        </p:blipFill>
        <p:spPr>
          <a:xfrm>
            <a:off x="5203756" y="1887344"/>
            <a:ext cx="6105928" cy="4970656"/>
          </a:xfrm>
          <a:prstGeom prst="rect">
            <a:avLst/>
          </a:prstGeom>
        </p:spPr>
      </p:pic>
      <p:sp>
        <p:nvSpPr>
          <p:cNvPr id="13" name="TextBox 12"/>
          <p:cNvSpPr txBox="1"/>
          <p:nvPr/>
        </p:nvSpPr>
        <p:spPr>
          <a:xfrm>
            <a:off x="187242" y="887412"/>
            <a:ext cx="11796211" cy="2031325"/>
          </a:xfrm>
          <a:prstGeom prst="rect">
            <a:avLst/>
          </a:prstGeom>
          <a:noFill/>
        </p:spPr>
        <p:txBody>
          <a:bodyPr wrap="square" rtlCol="0">
            <a:spAutoFit/>
          </a:bodyPr>
          <a:lstStyle/>
          <a:p>
            <a:pPr marL="285750" indent="-285750">
              <a:buFont typeface="Arial" panose="020B0604020202020204" pitchFamily="34" charset="0"/>
              <a:buChar char="•"/>
            </a:pPr>
            <a:r>
              <a:rPr lang="en-IN" dirty="0"/>
              <a:t>Library used : </a:t>
            </a:r>
            <a:r>
              <a:rPr lang="en-IN" dirty="0" err="1" smtClean="0"/>
              <a:t>sklearn.ensemble</a:t>
            </a:r>
            <a:r>
              <a:rPr lang="en-IN" dirty="0" smtClean="0"/>
              <a:t> (</a:t>
            </a:r>
            <a:r>
              <a:rPr lang="en-IN" dirty="0" err="1" smtClean="0"/>
              <a:t>RandomForestClassifier</a:t>
            </a:r>
            <a:r>
              <a:rPr lang="en-IN" dirty="0" smtClean="0"/>
              <a:t>)</a:t>
            </a:r>
            <a:endParaRPr lang="en-IN" dirty="0"/>
          </a:p>
          <a:p>
            <a:pPr marL="285750" indent="-285750">
              <a:buFont typeface="Arial" panose="020B0604020202020204" pitchFamily="34" charset="0"/>
              <a:buChar char="•"/>
            </a:pPr>
            <a:r>
              <a:rPr lang="en-IN" dirty="0"/>
              <a:t>Split used for training and testing the data : 70-30</a:t>
            </a:r>
          </a:p>
          <a:p>
            <a:pPr marL="285750" indent="-285750">
              <a:buFont typeface="Arial" panose="020B0604020202020204" pitchFamily="34" charset="0"/>
              <a:buChar char="•"/>
            </a:pPr>
            <a:r>
              <a:rPr lang="en-IN" dirty="0" smtClean="0"/>
              <a:t>Feature </a:t>
            </a:r>
            <a:r>
              <a:rPr lang="en-IN" dirty="0"/>
              <a:t>Scaling was performed after splitting the dataset to avoid information leakage on testing dataset by using Standardization method.</a:t>
            </a:r>
          </a:p>
          <a:p>
            <a:pPr marL="285750" indent="-285750">
              <a:buFont typeface="Arial" panose="020B0604020202020204" pitchFamily="34" charset="0"/>
              <a:buChar char="•"/>
            </a:pPr>
            <a:r>
              <a:rPr lang="en-IN" dirty="0"/>
              <a:t>Accuracy : </a:t>
            </a:r>
            <a:r>
              <a:rPr lang="en-IN" dirty="0" smtClean="0"/>
              <a:t>99%</a:t>
            </a:r>
            <a:endParaRPr lang="en-IN" dirty="0"/>
          </a:p>
          <a:p>
            <a:pPr marL="285750" indent="-285750">
              <a:buFont typeface="Arial" panose="020B0604020202020204" pitchFamily="34" charset="0"/>
              <a:buChar char="•"/>
            </a:pPr>
            <a:r>
              <a:rPr lang="en-IN" dirty="0"/>
              <a:t>Recall : 0 - </a:t>
            </a:r>
            <a:r>
              <a:rPr lang="en-IN" dirty="0" smtClean="0"/>
              <a:t>98 </a:t>
            </a:r>
            <a:r>
              <a:rPr lang="en-IN" dirty="0"/>
              <a:t>%, 1 – 100 %</a:t>
            </a:r>
          </a:p>
          <a:p>
            <a:pPr marL="285750" indent="-285750">
              <a:buFont typeface="Arial" panose="020B0604020202020204" pitchFamily="34" charset="0"/>
              <a:buChar char="•"/>
            </a:pPr>
            <a:r>
              <a:rPr lang="en-IN" dirty="0"/>
              <a:t>Precision :  0 – 100 %, 1 – </a:t>
            </a:r>
            <a:r>
              <a:rPr lang="en-IN" dirty="0" smtClean="0"/>
              <a:t>98%</a:t>
            </a:r>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 y="2918737"/>
            <a:ext cx="4961288" cy="3939263"/>
          </a:xfrm>
          <a:prstGeom prst="rect">
            <a:avLst/>
          </a:prstGeom>
        </p:spPr>
      </p:pic>
    </p:spTree>
    <p:extLst>
      <p:ext uri="{BB962C8B-B14F-4D97-AF65-F5344CB8AC3E}">
        <p14:creationId xmlns:p14="http://schemas.microsoft.com/office/powerpoint/2010/main" val="119896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4294967295"/>
          </p:nvPr>
        </p:nvSpPr>
        <p:spPr>
          <a:xfrm>
            <a:off x="211305" y="216568"/>
            <a:ext cx="5251032" cy="770021"/>
          </a:xfrm>
        </p:spPr>
        <p:txBody>
          <a:bodyPr/>
          <a:lstStyle/>
          <a:p>
            <a:r>
              <a:rPr lang="en-IN" sz="4400" dirty="0" smtClean="0"/>
              <a:t>Logistic Regression</a:t>
            </a:r>
            <a:endParaRPr lang="en-IN" sz="44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066" r="3305" b="2009"/>
          <a:stretch/>
        </p:blipFill>
        <p:spPr>
          <a:xfrm>
            <a:off x="5462337" y="1903075"/>
            <a:ext cx="5847347" cy="4772834"/>
          </a:xfrm>
          <a:prstGeom prst="rect">
            <a:avLst/>
          </a:prstGeom>
        </p:spPr>
      </p:pic>
      <p:sp>
        <p:nvSpPr>
          <p:cNvPr id="2" name="Slide Number Placeholder 1"/>
          <p:cNvSpPr>
            <a:spLocks noGrp="1"/>
          </p:cNvSpPr>
          <p:nvPr>
            <p:ph type="sldNum" sz="quarter" idx="12"/>
          </p:nvPr>
        </p:nvSpPr>
        <p:spPr/>
        <p:txBody>
          <a:bodyPr/>
          <a:lstStyle/>
          <a:p>
            <a:fld id="{5AE1514C-5E56-4738-A1FF-4B1CFD2A3E36}" type="slidenum">
              <a:rPr lang="en-US" smtClean="0"/>
              <a:t>19</a:t>
            </a:fld>
            <a:endParaRPr lang="en-US" dirty="0"/>
          </a:p>
        </p:txBody>
      </p:sp>
      <p:sp>
        <p:nvSpPr>
          <p:cNvPr id="13" name="TextBox 12"/>
          <p:cNvSpPr txBox="1"/>
          <p:nvPr/>
        </p:nvSpPr>
        <p:spPr>
          <a:xfrm>
            <a:off x="187242" y="887413"/>
            <a:ext cx="11796211" cy="2031325"/>
          </a:xfrm>
          <a:prstGeom prst="rect">
            <a:avLst/>
          </a:prstGeom>
          <a:noFill/>
        </p:spPr>
        <p:txBody>
          <a:bodyPr wrap="square" rtlCol="0">
            <a:spAutoFit/>
          </a:bodyPr>
          <a:lstStyle/>
          <a:p>
            <a:pPr marL="285750" indent="-285750">
              <a:buFont typeface="Arial" panose="020B0604020202020204" pitchFamily="34" charset="0"/>
              <a:buChar char="•"/>
            </a:pPr>
            <a:r>
              <a:rPr lang="en-IN" dirty="0"/>
              <a:t>Library used : </a:t>
            </a:r>
            <a:r>
              <a:rPr lang="en-IN" dirty="0" err="1" smtClean="0"/>
              <a:t>sklearn.linear_model</a:t>
            </a:r>
            <a:r>
              <a:rPr lang="en-IN" dirty="0" smtClean="0"/>
              <a:t> (</a:t>
            </a:r>
            <a:r>
              <a:rPr lang="en-IN" dirty="0" err="1" smtClean="0"/>
              <a:t>LogisticRegression</a:t>
            </a:r>
            <a:r>
              <a:rPr lang="en-IN" dirty="0" smtClean="0"/>
              <a:t>)</a:t>
            </a:r>
            <a:endParaRPr lang="en-IN" dirty="0"/>
          </a:p>
          <a:p>
            <a:pPr marL="285750" indent="-285750">
              <a:buFont typeface="Arial" panose="020B0604020202020204" pitchFamily="34" charset="0"/>
              <a:buChar char="•"/>
            </a:pPr>
            <a:r>
              <a:rPr lang="en-IN" dirty="0"/>
              <a:t>Split used for training and testing the data : 70-30</a:t>
            </a:r>
          </a:p>
          <a:p>
            <a:pPr marL="285750" indent="-285750">
              <a:buFont typeface="Arial" panose="020B0604020202020204" pitchFamily="34" charset="0"/>
              <a:buChar char="•"/>
            </a:pPr>
            <a:r>
              <a:rPr lang="en-IN" dirty="0" smtClean="0"/>
              <a:t>Feature </a:t>
            </a:r>
            <a:r>
              <a:rPr lang="en-IN" dirty="0"/>
              <a:t>Scaling was performed after splitting the dataset to avoid information leakage on testing dataset by using Standardization method.</a:t>
            </a:r>
          </a:p>
          <a:p>
            <a:pPr marL="285750" indent="-285750">
              <a:buFont typeface="Arial" panose="020B0604020202020204" pitchFamily="34" charset="0"/>
              <a:buChar char="•"/>
            </a:pPr>
            <a:r>
              <a:rPr lang="en-IN" dirty="0"/>
              <a:t>Accuracy : </a:t>
            </a:r>
            <a:r>
              <a:rPr lang="en-IN" dirty="0" smtClean="0"/>
              <a:t>79%</a:t>
            </a:r>
            <a:endParaRPr lang="en-IN" dirty="0"/>
          </a:p>
          <a:p>
            <a:pPr marL="285750" indent="-285750">
              <a:buFont typeface="Arial" panose="020B0604020202020204" pitchFamily="34" charset="0"/>
              <a:buChar char="•"/>
            </a:pPr>
            <a:r>
              <a:rPr lang="en-IN" dirty="0"/>
              <a:t>Recall : 0 - </a:t>
            </a:r>
            <a:r>
              <a:rPr lang="en-IN" dirty="0" smtClean="0"/>
              <a:t>74 </a:t>
            </a:r>
            <a:r>
              <a:rPr lang="en-IN" dirty="0"/>
              <a:t>%, 1 – </a:t>
            </a:r>
            <a:r>
              <a:rPr lang="en-IN" dirty="0" smtClean="0"/>
              <a:t>83 </a:t>
            </a:r>
            <a:r>
              <a:rPr lang="en-IN" dirty="0"/>
              <a:t>%</a:t>
            </a:r>
          </a:p>
          <a:p>
            <a:pPr marL="285750" indent="-285750">
              <a:buFont typeface="Arial" panose="020B0604020202020204" pitchFamily="34" charset="0"/>
              <a:buChar char="•"/>
            </a:pPr>
            <a:r>
              <a:rPr lang="en-IN" dirty="0"/>
              <a:t>Precision :  0 – </a:t>
            </a:r>
            <a:r>
              <a:rPr lang="en-IN" dirty="0" smtClean="0"/>
              <a:t>82 </a:t>
            </a:r>
            <a:r>
              <a:rPr lang="en-IN" dirty="0"/>
              <a:t>%, 1 – </a:t>
            </a:r>
            <a:r>
              <a:rPr lang="en-IN" dirty="0" smtClean="0"/>
              <a:t>76%</a:t>
            </a:r>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918739"/>
            <a:ext cx="4906625" cy="3939262"/>
          </a:xfrm>
          <a:prstGeom prst="rect">
            <a:avLst/>
          </a:prstGeom>
        </p:spPr>
      </p:pic>
    </p:spTree>
    <p:extLst>
      <p:ext uri="{BB962C8B-B14F-4D97-AF65-F5344CB8AC3E}">
        <p14:creationId xmlns:p14="http://schemas.microsoft.com/office/powerpoint/2010/main" val="177773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97E989-D798-4C62-8E93-3D2D613C2488}" type="slidenum">
              <a:rPr lang="en-US" smtClean="0"/>
              <a:pPr/>
              <a:t>2</a:t>
            </a:fld>
            <a:endParaRPr lang="en-US" dirty="0"/>
          </a:p>
        </p:txBody>
      </p:sp>
      <p:graphicFrame>
        <p:nvGraphicFramePr>
          <p:cNvPr id="13" name="Diagram 12"/>
          <p:cNvGraphicFramePr/>
          <p:nvPr>
            <p:extLst>
              <p:ext uri="{D42A27DB-BD31-4B8C-83A1-F6EECF244321}">
                <p14:modId xmlns:p14="http://schemas.microsoft.com/office/powerpoint/2010/main" val="424602649"/>
              </p:ext>
            </p:extLst>
          </p:nvPr>
        </p:nvGraphicFramePr>
        <p:xfrm>
          <a:off x="-32832" y="0"/>
          <a:ext cx="12179112" cy="68305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5" name="Straight Connector 14"/>
          <p:cNvCxnSpPr/>
          <p:nvPr/>
        </p:nvCxnSpPr>
        <p:spPr>
          <a:xfrm flipV="1">
            <a:off x="7671480" y="2009140"/>
            <a:ext cx="1080000" cy="0"/>
          </a:xfrm>
          <a:prstGeom prst="line">
            <a:avLst/>
          </a:prstGeom>
          <a:ln w="28575"/>
          <a:effectLst>
            <a:outerShdw blurRad="63500" sx="102000" sy="102000" algn="ctr"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20" name="Straight Connector 19"/>
          <p:cNvCxnSpPr/>
          <p:nvPr/>
        </p:nvCxnSpPr>
        <p:spPr>
          <a:xfrm flipV="1">
            <a:off x="5516724" y="777240"/>
            <a:ext cx="1080000" cy="0"/>
          </a:xfrm>
          <a:prstGeom prst="line">
            <a:avLst/>
          </a:prstGeom>
          <a:ln w="28575"/>
          <a:effectLst>
            <a:outerShdw blurRad="63500" sx="102000" sy="102000" algn="ctr"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21" name="Straight Connector 20"/>
          <p:cNvCxnSpPr/>
          <p:nvPr/>
        </p:nvCxnSpPr>
        <p:spPr>
          <a:xfrm flipV="1">
            <a:off x="3459324" y="2009140"/>
            <a:ext cx="1080000" cy="0"/>
          </a:xfrm>
          <a:prstGeom prst="line">
            <a:avLst/>
          </a:prstGeom>
          <a:ln w="28575"/>
          <a:effectLst>
            <a:outerShdw blurRad="63500" sx="102000" sy="102000" algn="ctr"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22" name="Straight Connector 21"/>
          <p:cNvCxnSpPr/>
          <p:nvPr/>
        </p:nvCxnSpPr>
        <p:spPr>
          <a:xfrm flipV="1">
            <a:off x="3433924" y="4409440"/>
            <a:ext cx="1080000" cy="0"/>
          </a:xfrm>
          <a:prstGeom prst="line">
            <a:avLst/>
          </a:prstGeom>
          <a:ln w="28575"/>
          <a:effectLst>
            <a:outerShdw blurRad="63500" sx="102000" sy="102000" algn="ctr"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flipV="1">
            <a:off x="5516724" y="5654040"/>
            <a:ext cx="1080000" cy="0"/>
          </a:xfrm>
          <a:prstGeom prst="line">
            <a:avLst/>
          </a:prstGeom>
          <a:ln w="28575"/>
          <a:effectLst>
            <a:outerShdw blurRad="63500" sx="102000" sy="102000" algn="ctr"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24" name="Straight Connector 23"/>
          <p:cNvCxnSpPr/>
          <p:nvPr/>
        </p:nvCxnSpPr>
        <p:spPr>
          <a:xfrm flipV="1">
            <a:off x="7671480" y="4399280"/>
            <a:ext cx="1080000" cy="0"/>
          </a:xfrm>
          <a:prstGeom prst="line">
            <a:avLst/>
          </a:prstGeom>
          <a:ln w="28575"/>
          <a:effectLst>
            <a:outerShdw blurRad="63500" sx="102000" sy="102000" algn="ctr"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32426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4294967295"/>
          </p:nvPr>
        </p:nvSpPr>
        <p:spPr>
          <a:xfrm>
            <a:off x="442288" y="185738"/>
            <a:ext cx="1462733" cy="701675"/>
          </a:xfrm>
        </p:spPr>
        <p:txBody>
          <a:bodyPr/>
          <a:lstStyle/>
          <a:p>
            <a:r>
              <a:rPr lang="en-IN" sz="4400" dirty="0" smtClean="0"/>
              <a:t>KNN</a:t>
            </a:r>
            <a:endParaRPr lang="en-IN" sz="44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5071"/>
          <a:stretch/>
        </p:blipFill>
        <p:spPr>
          <a:xfrm>
            <a:off x="7382989" y="0"/>
            <a:ext cx="3903675" cy="312464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601" y="3089095"/>
            <a:ext cx="3769916" cy="3705864"/>
          </a:xfrm>
          <a:prstGeom prst="rect">
            <a:avLst/>
          </a:prstGeom>
        </p:spPr>
      </p:pic>
      <p:sp>
        <p:nvSpPr>
          <p:cNvPr id="2" name="Slide Number Placeholder 1"/>
          <p:cNvSpPr>
            <a:spLocks noGrp="1"/>
          </p:cNvSpPr>
          <p:nvPr>
            <p:ph type="sldNum" sz="quarter" idx="12"/>
          </p:nvPr>
        </p:nvSpPr>
        <p:spPr/>
        <p:txBody>
          <a:bodyPr/>
          <a:lstStyle/>
          <a:p>
            <a:fld id="{5AE1514C-5E56-4738-A1FF-4B1CFD2A3E36}" type="slidenum">
              <a:rPr lang="en-US" smtClean="0"/>
              <a:t>20</a:t>
            </a:fld>
            <a:endParaRPr lang="en-US" dirty="0"/>
          </a:p>
        </p:txBody>
      </p:sp>
      <p:sp>
        <p:nvSpPr>
          <p:cNvPr id="13" name="TextBox 12"/>
          <p:cNvSpPr txBox="1"/>
          <p:nvPr/>
        </p:nvSpPr>
        <p:spPr>
          <a:xfrm>
            <a:off x="187243" y="887413"/>
            <a:ext cx="6333874" cy="2308324"/>
          </a:xfrm>
          <a:prstGeom prst="rect">
            <a:avLst/>
          </a:prstGeom>
          <a:noFill/>
        </p:spPr>
        <p:txBody>
          <a:bodyPr wrap="square" rtlCol="0">
            <a:spAutoFit/>
          </a:bodyPr>
          <a:lstStyle/>
          <a:p>
            <a:pPr marL="285750" indent="-285750">
              <a:buFont typeface="Arial" panose="020B0604020202020204" pitchFamily="34" charset="0"/>
              <a:buChar char="•"/>
            </a:pPr>
            <a:r>
              <a:rPr lang="en-IN" dirty="0"/>
              <a:t>Library used : </a:t>
            </a:r>
            <a:r>
              <a:rPr lang="en-IN" dirty="0" err="1" smtClean="0"/>
              <a:t>sklearn.neighbors</a:t>
            </a:r>
            <a:r>
              <a:rPr lang="en-IN" dirty="0" smtClean="0"/>
              <a:t> (</a:t>
            </a:r>
            <a:r>
              <a:rPr lang="en-IN" dirty="0" err="1" smtClean="0"/>
              <a:t>KNeighborsClassifier</a:t>
            </a:r>
            <a:r>
              <a:rPr lang="en-IN" dirty="0" smtClean="0"/>
              <a:t>)</a:t>
            </a:r>
            <a:endParaRPr lang="en-IN" dirty="0"/>
          </a:p>
          <a:p>
            <a:pPr marL="285750" indent="-285750">
              <a:buFont typeface="Arial" panose="020B0604020202020204" pitchFamily="34" charset="0"/>
              <a:buChar char="•"/>
            </a:pPr>
            <a:r>
              <a:rPr lang="en-IN" dirty="0"/>
              <a:t>Split used for training and testing the data : 70-30</a:t>
            </a:r>
          </a:p>
          <a:p>
            <a:pPr marL="285750" indent="-285750">
              <a:buFont typeface="Arial" panose="020B0604020202020204" pitchFamily="34" charset="0"/>
              <a:buChar char="•"/>
            </a:pPr>
            <a:r>
              <a:rPr lang="en-IN" dirty="0" smtClean="0"/>
              <a:t>Feature </a:t>
            </a:r>
            <a:r>
              <a:rPr lang="en-IN" dirty="0"/>
              <a:t>Scaling was performed after splitting the dataset to avoid information leakage on testing dataset by using Standardization method.</a:t>
            </a:r>
          </a:p>
          <a:p>
            <a:pPr marL="285750" indent="-285750">
              <a:buFont typeface="Arial" panose="020B0604020202020204" pitchFamily="34" charset="0"/>
              <a:buChar char="•"/>
            </a:pPr>
            <a:r>
              <a:rPr lang="en-IN" dirty="0"/>
              <a:t>Accuracy : </a:t>
            </a:r>
            <a:r>
              <a:rPr lang="en-IN" dirty="0" smtClean="0"/>
              <a:t>97%</a:t>
            </a:r>
            <a:endParaRPr lang="en-IN" dirty="0"/>
          </a:p>
          <a:p>
            <a:pPr marL="285750" indent="-285750">
              <a:buFont typeface="Arial" panose="020B0604020202020204" pitchFamily="34" charset="0"/>
              <a:buChar char="•"/>
            </a:pPr>
            <a:r>
              <a:rPr lang="en-IN" dirty="0"/>
              <a:t>Recall : 0 - </a:t>
            </a:r>
            <a:r>
              <a:rPr lang="en-IN" dirty="0" smtClean="0"/>
              <a:t>95 </a:t>
            </a:r>
            <a:r>
              <a:rPr lang="en-IN" dirty="0"/>
              <a:t>%, 1 – </a:t>
            </a:r>
            <a:r>
              <a:rPr lang="en-IN" dirty="0" smtClean="0"/>
              <a:t>100 </a:t>
            </a:r>
            <a:r>
              <a:rPr lang="en-IN" dirty="0"/>
              <a:t>%</a:t>
            </a:r>
          </a:p>
          <a:p>
            <a:pPr marL="285750" indent="-285750">
              <a:buFont typeface="Arial" panose="020B0604020202020204" pitchFamily="34" charset="0"/>
              <a:buChar char="•"/>
            </a:pPr>
            <a:r>
              <a:rPr lang="en-IN" dirty="0"/>
              <a:t>Precision :  0 – </a:t>
            </a:r>
            <a:r>
              <a:rPr lang="en-IN" dirty="0" smtClean="0"/>
              <a:t>100 </a:t>
            </a:r>
            <a:r>
              <a:rPr lang="en-IN" dirty="0"/>
              <a:t>%, 1 – </a:t>
            </a:r>
            <a:r>
              <a:rPr lang="en-IN" dirty="0" smtClean="0"/>
              <a:t>95 %</a:t>
            </a:r>
            <a:endParaRPr lang="en-IN"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288" y="3208590"/>
            <a:ext cx="4450305" cy="3649409"/>
          </a:xfrm>
          <a:prstGeom prst="rect">
            <a:avLst/>
          </a:prstGeom>
        </p:spPr>
      </p:pic>
    </p:spTree>
    <p:extLst>
      <p:ext uri="{BB962C8B-B14F-4D97-AF65-F5344CB8AC3E}">
        <p14:creationId xmlns:p14="http://schemas.microsoft.com/office/powerpoint/2010/main" val="264285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4294967295"/>
          </p:nvPr>
        </p:nvSpPr>
        <p:spPr>
          <a:xfrm>
            <a:off x="406594" y="185738"/>
            <a:ext cx="1446270" cy="701675"/>
          </a:xfrm>
        </p:spPr>
        <p:txBody>
          <a:bodyPr/>
          <a:lstStyle/>
          <a:p>
            <a:r>
              <a:rPr lang="en-IN" sz="4400" dirty="0" smtClean="0"/>
              <a:t>SVM</a:t>
            </a:r>
            <a:endParaRPr lang="en-IN" sz="4400" dirty="0"/>
          </a:p>
        </p:txBody>
      </p:sp>
      <p:sp>
        <p:nvSpPr>
          <p:cNvPr id="2" name="Slide Number Placeholder 1"/>
          <p:cNvSpPr>
            <a:spLocks noGrp="1"/>
          </p:cNvSpPr>
          <p:nvPr>
            <p:ph type="sldNum" sz="quarter" idx="12"/>
          </p:nvPr>
        </p:nvSpPr>
        <p:spPr/>
        <p:txBody>
          <a:bodyPr/>
          <a:lstStyle/>
          <a:p>
            <a:fld id="{5AE1514C-5E56-4738-A1FF-4B1CFD2A3E36}" type="slidenum">
              <a:rPr lang="en-US" smtClean="0"/>
              <a:t>21</a:t>
            </a:fld>
            <a:endParaRPr lang="en-US" dirty="0"/>
          </a:p>
        </p:txBody>
      </p:sp>
      <p:sp>
        <p:nvSpPr>
          <p:cNvPr id="13" name="TextBox 12"/>
          <p:cNvSpPr txBox="1"/>
          <p:nvPr/>
        </p:nvSpPr>
        <p:spPr>
          <a:xfrm>
            <a:off x="187242" y="887413"/>
            <a:ext cx="11796211" cy="2308324"/>
          </a:xfrm>
          <a:prstGeom prst="rect">
            <a:avLst/>
          </a:prstGeom>
          <a:noFill/>
        </p:spPr>
        <p:txBody>
          <a:bodyPr wrap="square" rtlCol="0">
            <a:spAutoFit/>
          </a:bodyPr>
          <a:lstStyle/>
          <a:p>
            <a:pPr marL="285750" indent="-285750">
              <a:buFont typeface="Arial" panose="020B0604020202020204" pitchFamily="34" charset="0"/>
              <a:buChar char="•"/>
            </a:pPr>
            <a:r>
              <a:rPr lang="en-IN" dirty="0"/>
              <a:t>Library used : </a:t>
            </a:r>
            <a:r>
              <a:rPr lang="en-IN" dirty="0" err="1" smtClean="0"/>
              <a:t>sklearn.svm</a:t>
            </a:r>
            <a:r>
              <a:rPr lang="en-IN" dirty="0" smtClean="0"/>
              <a:t> (SVC)</a:t>
            </a:r>
            <a:endParaRPr lang="en-IN" dirty="0"/>
          </a:p>
          <a:p>
            <a:pPr marL="285750" indent="-285750">
              <a:buFont typeface="Arial" panose="020B0604020202020204" pitchFamily="34" charset="0"/>
              <a:buChar char="•"/>
            </a:pPr>
            <a:r>
              <a:rPr lang="en-IN" dirty="0"/>
              <a:t>Split used for training and testing the data : 70-30</a:t>
            </a:r>
          </a:p>
          <a:p>
            <a:pPr marL="285750" indent="-285750">
              <a:buFont typeface="Arial" panose="020B0604020202020204" pitchFamily="34" charset="0"/>
              <a:buChar char="•"/>
            </a:pPr>
            <a:r>
              <a:rPr lang="en-IN" dirty="0" smtClean="0"/>
              <a:t>Feature </a:t>
            </a:r>
            <a:r>
              <a:rPr lang="en-IN" dirty="0"/>
              <a:t>Scaling was performed after splitting the dataset to avoid information leakage on testing dataset by using Standardization method</a:t>
            </a:r>
            <a:r>
              <a:rPr lang="en-IN" dirty="0" smtClean="0"/>
              <a:t>.</a:t>
            </a:r>
          </a:p>
          <a:p>
            <a:pPr marL="285750" indent="-285750">
              <a:buFont typeface="Arial" panose="020B0604020202020204" pitchFamily="34" charset="0"/>
              <a:buChar char="•"/>
            </a:pPr>
            <a:r>
              <a:rPr lang="en-IN" dirty="0" smtClean="0"/>
              <a:t>Kernel = ‘</a:t>
            </a:r>
            <a:r>
              <a:rPr lang="en-IN" dirty="0" err="1" smtClean="0"/>
              <a:t>rbf</a:t>
            </a:r>
            <a:r>
              <a:rPr lang="en-IN" dirty="0" smtClean="0"/>
              <a:t>’ , c = 1, gamma = 10</a:t>
            </a:r>
            <a:endParaRPr lang="en-IN" dirty="0"/>
          </a:p>
          <a:p>
            <a:pPr marL="285750" indent="-285750">
              <a:buFont typeface="Arial" panose="020B0604020202020204" pitchFamily="34" charset="0"/>
              <a:buChar char="•"/>
            </a:pPr>
            <a:r>
              <a:rPr lang="en-IN" dirty="0"/>
              <a:t>Accuracy : </a:t>
            </a:r>
            <a:r>
              <a:rPr lang="en-IN" dirty="0" smtClean="0"/>
              <a:t>100%</a:t>
            </a:r>
            <a:endParaRPr lang="en-IN" dirty="0"/>
          </a:p>
          <a:p>
            <a:pPr marL="285750" indent="-285750">
              <a:buFont typeface="Arial" panose="020B0604020202020204" pitchFamily="34" charset="0"/>
              <a:buChar char="•"/>
            </a:pPr>
            <a:r>
              <a:rPr lang="en-IN" dirty="0"/>
              <a:t>Recall : 0 - </a:t>
            </a:r>
            <a:r>
              <a:rPr lang="en-IN" dirty="0" smtClean="0"/>
              <a:t>99 </a:t>
            </a:r>
            <a:r>
              <a:rPr lang="en-IN" dirty="0"/>
              <a:t>%, 1 – </a:t>
            </a:r>
            <a:r>
              <a:rPr lang="en-IN" dirty="0" smtClean="0"/>
              <a:t> 100 %</a:t>
            </a:r>
            <a:endParaRPr lang="en-IN" dirty="0"/>
          </a:p>
          <a:p>
            <a:pPr marL="285750" indent="-285750">
              <a:buFont typeface="Arial" panose="020B0604020202020204" pitchFamily="34" charset="0"/>
              <a:buChar char="•"/>
            </a:pPr>
            <a:r>
              <a:rPr lang="en-IN" dirty="0"/>
              <a:t>Precision :  0 – </a:t>
            </a:r>
            <a:r>
              <a:rPr lang="en-IN" dirty="0" smtClean="0"/>
              <a:t>100 </a:t>
            </a:r>
            <a:r>
              <a:rPr lang="en-IN" dirty="0"/>
              <a:t>%, 1 – </a:t>
            </a:r>
            <a:r>
              <a:rPr lang="en-IN" dirty="0" smtClean="0"/>
              <a:t>99 %</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748" y="1806306"/>
            <a:ext cx="4985940" cy="491020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653" y="3187472"/>
            <a:ext cx="4656220" cy="3670528"/>
          </a:xfrm>
          <a:prstGeom prst="rect">
            <a:avLst/>
          </a:prstGeom>
        </p:spPr>
      </p:pic>
    </p:spTree>
    <p:extLst>
      <p:ext uri="{BB962C8B-B14F-4D97-AF65-F5344CB8AC3E}">
        <p14:creationId xmlns:p14="http://schemas.microsoft.com/office/powerpoint/2010/main" val="402152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E1514C-5E56-4738-A1FF-4B1CFD2A3E36}" type="slidenum">
              <a:rPr lang="en-US" smtClean="0"/>
              <a:t>22</a:t>
            </a:fld>
            <a:endParaRPr lang="en-US" dirty="0"/>
          </a:p>
        </p:txBody>
      </p:sp>
      <p:sp>
        <p:nvSpPr>
          <p:cNvPr id="12" name="Text Placeholder 11"/>
          <p:cNvSpPr>
            <a:spLocks noGrp="1"/>
          </p:cNvSpPr>
          <p:nvPr>
            <p:ph type="body" sz="quarter" idx="4294967295"/>
          </p:nvPr>
        </p:nvSpPr>
        <p:spPr>
          <a:xfrm>
            <a:off x="451937" y="185738"/>
            <a:ext cx="1473115" cy="701675"/>
          </a:xfrm>
        </p:spPr>
        <p:txBody>
          <a:bodyPr/>
          <a:lstStyle/>
          <a:p>
            <a:r>
              <a:rPr lang="en-IN" sz="4400" dirty="0" smtClean="0"/>
              <a:t>ANN</a:t>
            </a:r>
            <a:endParaRPr lang="en-IN" sz="4400" dirty="0"/>
          </a:p>
        </p:txBody>
      </p:sp>
      <p:sp>
        <p:nvSpPr>
          <p:cNvPr id="7" name="TextBox 6"/>
          <p:cNvSpPr txBox="1"/>
          <p:nvPr/>
        </p:nvSpPr>
        <p:spPr>
          <a:xfrm>
            <a:off x="187242" y="887413"/>
            <a:ext cx="11796211" cy="2031325"/>
          </a:xfrm>
          <a:prstGeom prst="rect">
            <a:avLst/>
          </a:prstGeom>
          <a:noFill/>
        </p:spPr>
        <p:txBody>
          <a:bodyPr wrap="square" rtlCol="0">
            <a:spAutoFit/>
          </a:bodyPr>
          <a:lstStyle/>
          <a:p>
            <a:pPr marL="285750" indent="-285750">
              <a:buFont typeface="Arial" panose="020B0604020202020204" pitchFamily="34" charset="0"/>
              <a:buChar char="•"/>
            </a:pPr>
            <a:r>
              <a:rPr lang="en-IN" dirty="0"/>
              <a:t>Library used : </a:t>
            </a:r>
            <a:r>
              <a:rPr lang="en-IN" dirty="0" err="1" smtClean="0"/>
              <a:t>keras</a:t>
            </a:r>
            <a:endParaRPr lang="en-IN" dirty="0"/>
          </a:p>
          <a:p>
            <a:pPr marL="285750" indent="-285750">
              <a:buFont typeface="Arial" panose="020B0604020202020204" pitchFamily="34" charset="0"/>
              <a:buChar char="•"/>
            </a:pPr>
            <a:r>
              <a:rPr lang="en-IN" dirty="0"/>
              <a:t>Split used for </a:t>
            </a:r>
            <a:r>
              <a:rPr lang="en-IN" dirty="0" smtClean="0"/>
              <a:t>training and testing </a:t>
            </a:r>
            <a:r>
              <a:rPr lang="en-IN" dirty="0"/>
              <a:t>the data : 70-30</a:t>
            </a:r>
          </a:p>
          <a:p>
            <a:pPr marL="285750" indent="-285750">
              <a:buFont typeface="Arial" panose="020B0604020202020204" pitchFamily="34" charset="0"/>
              <a:buChar char="•"/>
            </a:pPr>
            <a:r>
              <a:rPr lang="en-IN" dirty="0"/>
              <a:t>Feature Scaling was performed after splitting the dataset to avoid information leakage on testing dataset by using Standardization method.</a:t>
            </a:r>
          </a:p>
          <a:p>
            <a:pPr marL="285750" indent="-285750">
              <a:buFont typeface="Arial" panose="020B0604020202020204" pitchFamily="34" charset="0"/>
              <a:buChar char="•"/>
            </a:pPr>
            <a:r>
              <a:rPr lang="en-IN" dirty="0"/>
              <a:t>Accuracy : </a:t>
            </a:r>
            <a:r>
              <a:rPr lang="en-IN" dirty="0" smtClean="0"/>
              <a:t>94%</a:t>
            </a:r>
          </a:p>
          <a:p>
            <a:pPr marL="285750" indent="-285750">
              <a:buFont typeface="Arial" panose="020B0604020202020204" pitchFamily="34" charset="0"/>
              <a:buChar char="•"/>
            </a:pPr>
            <a:r>
              <a:rPr lang="en-IN" dirty="0" smtClean="0"/>
              <a:t>Recall : 0 - 89 %, 1 – 99 %</a:t>
            </a:r>
          </a:p>
          <a:p>
            <a:pPr marL="285750" indent="-285750">
              <a:buFont typeface="Arial" panose="020B0604020202020204" pitchFamily="34" charset="0"/>
              <a:buChar char="•"/>
            </a:pPr>
            <a:r>
              <a:rPr lang="en-IN" dirty="0" smtClean="0"/>
              <a:t>Precision :  0 – 99 %, 1 – 90 %</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705" y="2838751"/>
            <a:ext cx="5775158" cy="399956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119" y="2838751"/>
            <a:ext cx="5677164" cy="3991755"/>
          </a:xfrm>
          <a:prstGeom prst="rect">
            <a:avLst/>
          </a:prstGeom>
        </p:spPr>
      </p:pic>
    </p:spTree>
    <p:extLst>
      <p:ext uri="{BB962C8B-B14F-4D97-AF65-F5344CB8AC3E}">
        <p14:creationId xmlns:p14="http://schemas.microsoft.com/office/powerpoint/2010/main" val="402017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E1514C-5E56-4738-A1FF-4B1CFD2A3E36}" type="slidenum">
              <a:rPr lang="en-US" smtClean="0"/>
              <a:t>23</a:t>
            </a:fld>
            <a:endParaRPr lang="en-US" dirty="0"/>
          </a:p>
        </p:txBody>
      </p:sp>
      <p:sp>
        <p:nvSpPr>
          <p:cNvPr id="3" name="Text Placeholder 11"/>
          <p:cNvSpPr txBox="1">
            <a:spLocks/>
          </p:cNvSpPr>
          <p:nvPr/>
        </p:nvSpPr>
        <p:spPr>
          <a:xfrm>
            <a:off x="451937" y="233864"/>
            <a:ext cx="5876673" cy="701731"/>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smtClean="0"/>
              <a:t>Accuracy Comparison</a:t>
            </a:r>
            <a:endParaRPr lang="en-IN" sz="4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06" y="935595"/>
            <a:ext cx="7316757" cy="5922405"/>
          </a:xfrm>
          <a:prstGeom prst="rect">
            <a:avLst/>
          </a:prstGeom>
        </p:spPr>
      </p:pic>
      <p:sp>
        <p:nvSpPr>
          <p:cNvPr id="5" name="TextBox 4"/>
          <p:cNvSpPr txBox="1"/>
          <p:nvPr/>
        </p:nvSpPr>
        <p:spPr>
          <a:xfrm>
            <a:off x="7528063" y="1963139"/>
            <a:ext cx="4214758" cy="3477875"/>
          </a:xfrm>
          <a:prstGeom prst="rect">
            <a:avLst/>
          </a:prstGeom>
          <a:noFill/>
        </p:spPr>
        <p:txBody>
          <a:bodyPr wrap="square" rtlCol="0">
            <a:spAutoFit/>
          </a:bodyPr>
          <a:lstStyle/>
          <a:p>
            <a:pPr marL="285750" indent="-285750">
              <a:buFont typeface="Arial" panose="020B0604020202020204" pitchFamily="34" charset="0"/>
              <a:buChar char="•"/>
            </a:pPr>
            <a:r>
              <a:rPr lang="en-IN" sz="2000" dirty="0"/>
              <a:t>SVM has the highest accuracy among all the models</a:t>
            </a:r>
            <a:r>
              <a:rPr lang="en-IN" sz="2000" dirty="0" smtClean="0"/>
              <a:t>.</a:t>
            </a:r>
          </a:p>
          <a:p>
            <a:pPr marL="285750" indent="-285750">
              <a:buFont typeface="Arial" panose="020B0604020202020204" pitchFamily="34" charset="0"/>
              <a:buChar char="•"/>
            </a:pPr>
            <a:endParaRPr lang="en-IN" sz="2000" dirty="0"/>
          </a:p>
          <a:p>
            <a:endParaRPr lang="en-IN" sz="2000" dirty="0"/>
          </a:p>
          <a:p>
            <a:pPr marL="285750" indent="-285750">
              <a:buFont typeface="Arial" panose="020B0604020202020204" pitchFamily="34" charset="0"/>
              <a:buChar char="•"/>
            </a:pPr>
            <a:r>
              <a:rPr lang="en-IN" sz="2000" dirty="0" smtClean="0"/>
              <a:t>SVM </a:t>
            </a:r>
            <a:r>
              <a:rPr lang="en-IN" sz="2000" dirty="0"/>
              <a:t>model doesn't </a:t>
            </a:r>
            <a:r>
              <a:rPr lang="en-IN" sz="2000" dirty="0" smtClean="0"/>
              <a:t>miss-classifies </a:t>
            </a:r>
            <a:r>
              <a:rPr lang="en-IN" sz="2000" dirty="0"/>
              <a:t>any Stroke Patient as a Non-Stroke patient. We don't want any patient who is suffering from Stroke to be classified as Non-Stroke and not getting the required medical facilities.</a:t>
            </a:r>
          </a:p>
        </p:txBody>
      </p:sp>
    </p:spTree>
    <p:extLst>
      <p:ext uri="{BB962C8B-B14F-4D97-AF65-F5344CB8AC3E}">
        <p14:creationId xmlns:p14="http://schemas.microsoft.com/office/powerpoint/2010/main" val="414509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a:xfrm>
            <a:off x="5664200" y="4305123"/>
            <a:ext cx="3378200" cy="535531"/>
          </a:xfrm>
        </p:spPr>
        <p:txBody>
          <a:bodyPr/>
          <a:lstStyle/>
          <a:p>
            <a:r>
              <a:rPr lang="en-IN" sz="3200" dirty="0" smtClean="0"/>
              <a:t>THANKYOU</a:t>
            </a:r>
            <a:endParaRPr lang="en-IN" sz="3200" dirty="0"/>
          </a:p>
        </p:txBody>
      </p:sp>
      <p:sp>
        <p:nvSpPr>
          <p:cNvPr id="3" name="Slide Number Placeholder 2"/>
          <p:cNvSpPr>
            <a:spLocks noGrp="1"/>
          </p:cNvSpPr>
          <p:nvPr>
            <p:ph type="sldNum" sz="quarter" idx="4294967295"/>
          </p:nvPr>
        </p:nvSpPr>
        <p:spPr>
          <a:xfrm>
            <a:off x="11760200" y="6465888"/>
            <a:ext cx="431800" cy="365125"/>
          </a:xfrm>
        </p:spPr>
        <p:txBody>
          <a:bodyPr/>
          <a:lstStyle/>
          <a:p>
            <a:fld id="{5AE1514C-5E56-4738-A1FF-4B1CFD2A3E36}" type="slidenum">
              <a:rPr lang="en-US" smtClean="0"/>
              <a:t>24</a:t>
            </a:fld>
            <a:endParaRPr lang="en-US" dirty="0"/>
          </a:p>
        </p:txBody>
      </p:sp>
      <p:sp>
        <p:nvSpPr>
          <p:cNvPr id="2" name="TextBox 1"/>
          <p:cNvSpPr txBox="1"/>
          <p:nvPr/>
        </p:nvSpPr>
        <p:spPr>
          <a:xfrm>
            <a:off x="2808708" y="6142720"/>
            <a:ext cx="1961148" cy="646331"/>
          </a:xfrm>
          <a:prstGeom prst="rect">
            <a:avLst/>
          </a:prstGeom>
          <a:noFill/>
        </p:spPr>
        <p:txBody>
          <a:bodyPr wrap="square" rtlCol="0">
            <a:spAutoFit/>
          </a:bodyPr>
          <a:lstStyle/>
          <a:p>
            <a:r>
              <a:rPr lang="en-IN" sz="1200" b="1" dirty="0" smtClean="0">
                <a:solidFill>
                  <a:srgbClr val="002060"/>
                </a:solidFill>
                <a:latin typeface="Times New Roman" panose="02020603050405020304" pitchFamily="18" charset="0"/>
                <a:cs typeface="Times New Roman" panose="02020603050405020304" pitchFamily="18" charset="0"/>
              </a:rPr>
              <a:t>Saket Trivedi</a:t>
            </a:r>
          </a:p>
          <a:p>
            <a:r>
              <a:rPr lang="en-IN" sz="1200" b="1" dirty="0" smtClean="0">
                <a:solidFill>
                  <a:srgbClr val="002060"/>
                </a:solidFill>
                <a:latin typeface="Times New Roman" panose="02020603050405020304" pitchFamily="18" charset="0"/>
                <a:cs typeface="Times New Roman" panose="02020603050405020304" pitchFamily="18" charset="0"/>
                <a:hlinkClick r:id="rId2"/>
              </a:rPr>
              <a:t>sakettrivedi@outlook.com</a:t>
            </a:r>
            <a:endParaRPr lang="en-IN" sz="1200" b="1" dirty="0" smtClean="0">
              <a:solidFill>
                <a:srgbClr val="002060"/>
              </a:solidFill>
              <a:latin typeface="Times New Roman" panose="02020603050405020304" pitchFamily="18" charset="0"/>
              <a:cs typeface="Times New Roman" panose="02020603050405020304" pitchFamily="18" charset="0"/>
            </a:endParaRPr>
          </a:p>
          <a:p>
            <a:r>
              <a:rPr lang="en-IN" sz="1200" b="1" dirty="0" smtClean="0">
                <a:solidFill>
                  <a:srgbClr val="002060"/>
                </a:solidFill>
                <a:latin typeface="Times New Roman" panose="02020603050405020304" pitchFamily="18" charset="0"/>
                <a:cs typeface="Times New Roman" panose="02020603050405020304" pitchFamily="18" charset="0"/>
              </a:rPr>
              <a:t>EBEON0122549162</a:t>
            </a:r>
          </a:p>
        </p:txBody>
      </p:sp>
      <p:sp>
        <p:nvSpPr>
          <p:cNvPr id="5" name="TextBox 4"/>
          <p:cNvSpPr txBox="1"/>
          <p:nvPr/>
        </p:nvSpPr>
        <p:spPr>
          <a:xfrm>
            <a:off x="4858087" y="6142720"/>
            <a:ext cx="2314072" cy="646331"/>
          </a:xfrm>
          <a:prstGeom prst="rect">
            <a:avLst/>
          </a:prstGeom>
          <a:noFill/>
        </p:spPr>
        <p:txBody>
          <a:bodyPr wrap="square" rtlCol="0">
            <a:spAutoFit/>
          </a:bodyPr>
          <a:lstStyle/>
          <a:p>
            <a:r>
              <a:rPr lang="en-IN" sz="1200" b="1" dirty="0" smtClean="0">
                <a:solidFill>
                  <a:srgbClr val="002060"/>
                </a:solidFill>
                <a:latin typeface="Times New Roman" panose="02020603050405020304" pitchFamily="18" charset="0"/>
                <a:cs typeface="Times New Roman" panose="02020603050405020304" pitchFamily="18" charset="0"/>
              </a:rPr>
              <a:t>Aalind Kumar Singh</a:t>
            </a:r>
          </a:p>
          <a:p>
            <a:r>
              <a:rPr lang="en-IN" sz="1200" b="1" dirty="0" smtClean="0">
                <a:solidFill>
                  <a:srgbClr val="002060"/>
                </a:solidFill>
                <a:latin typeface="Times New Roman" panose="02020603050405020304" pitchFamily="18" charset="0"/>
                <a:cs typeface="Times New Roman" panose="02020603050405020304" pitchFamily="18" charset="0"/>
                <a:hlinkClick r:id="rId2"/>
              </a:rPr>
              <a:t>asinghasingh2011@gmail.com</a:t>
            </a:r>
            <a:endParaRPr lang="en-IN" sz="1200" b="1" dirty="0" smtClean="0">
              <a:solidFill>
                <a:srgbClr val="002060"/>
              </a:solidFill>
              <a:latin typeface="Times New Roman" panose="02020603050405020304" pitchFamily="18" charset="0"/>
              <a:cs typeface="Times New Roman" panose="02020603050405020304" pitchFamily="18" charset="0"/>
            </a:endParaRPr>
          </a:p>
          <a:p>
            <a:r>
              <a:rPr lang="en-IN" sz="1200" b="1" dirty="0" smtClean="0">
                <a:solidFill>
                  <a:srgbClr val="002060"/>
                </a:solidFill>
                <a:latin typeface="Times New Roman" panose="02020603050405020304" pitchFamily="18" charset="0"/>
                <a:cs typeface="Times New Roman" panose="02020603050405020304" pitchFamily="18" charset="0"/>
              </a:rPr>
              <a:t>EBEON0122552923</a:t>
            </a:r>
          </a:p>
        </p:txBody>
      </p:sp>
      <p:sp>
        <p:nvSpPr>
          <p:cNvPr id="6" name="TextBox 5"/>
          <p:cNvSpPr txBox="1"/>
          <p:nvPr/>
        </p:nvSpPr>
        <p:spPr>
          <a:xfrm>
            <a:off x="7260390" y="6142720"/>
            <a:ext cx="2185738" cy="646331"/>
          </a:xfrm>
          <a:prstGeom prst="rect">
            <a:avLst/>
          </a:prstGeom>
          <a:noFill/>
        </p:spPr>
        <p:txBody>
          <a:bodyPr wrap="square" rtlCol="0">
            <a:spAutoFit/>
          </a:bodyPr>
          <a:lstStyle/>
          <a:p>
            <a:r>
              <a:rPr lang="en-IN" sz="1200" b="1" dirty="0" smtClean="0">
                <a:solidFill>
                  <a:srgbClr val="002060"/>
                </a:solidFill>
                <a:latin typeface="Times New Roman" panose="02020603050405020304" pitchFamily="18" charset="0"/>
                <a:cs typeface="Times New Roman" panose="02020603050405020304" pitchFamily="18" charset="0"/>
              </a:rPr>
              <a:t>Neha Anwekar</a:t>
            </a:r>
          </a:p>
          <a:p>
            <a:r>
              <a:rPr lang="en-IN" sz="1200" b="1" dirty="0" smtClean="0">
                <a:solidFill>
                  <a:srgbClr val="002060"/>
                </a:solidFill>
                <a:latin typeface="Times New Roman" panose="02020603050405020304" pitchFamily="18" charset="0"/>
                <a:cs typeface="Times New Roman" panose="02020603050405020304" pitchFamily="18" charset="0"/>
                <a:hlinkClick r:id="rId3"/>
              </a:rPr>
              <a:t>anwekarneha13@gmail.com</a:t>
            </a:r>
            <a:endParaRPr lang="en-IN" sz="1200" b="1" dirty="0" smtClean="0">
              <a:solidFill>
                <a:srgbClr val="002060"/>
              </a:solidFill>
              <a:latin typeface="Times New Roman" panose="02020603050405020304" pitchFamily="18" charset="0"/>
              <a:cs typeface="Times New Roman" panose="02020603050405020304" pitchFamily="18" charset="0"/>
            </a:endParaRPr>
          </a:p>
          <a:p>
            <a:r>
              <a:rPr lang="en-IN" sz="1200" b="1" dirty="0" smtClean="0">
                <a:solidFill>
                  <a:srgbClr val="002060"/>
                </a:solidFill>
                <a:latin typeface="Times New Roman" panose="02020603050405020304" pitchFamily="18" charset="0"/>
                <a:cs typeface="Times New Roman" panose="02020603050405020304" pitchFamily="18" charset="0"/>
              </a:rPr>
              <a:t>EBEON0222516086</a:t>
            </a:r>
          </a:p>
        </p:txBody>
      </p:sp>
    </p:spTree>
    <p:extLst>
      <p:ext uri="{BB962C8B-B14F-4D97-AF65-F5344CB8AC3E}">
        <p14:creationId xmlns:p14="http://schemas.microsoft.com/office/powerpoint/2010/main" val="425479517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773147"/>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Text Placeholder 14"/>
          <p:cNvSpPr>
            <a:spLocks noGrp="1"/>
          </p:cNvSpPr>
          <p:nvPr>
            <p:ph type="body" sz="quarter" idx="11"/>
          </p:nvPr>
        </p:nvSpPr>
        <p:spPr>
          <a:xfrm>
            <a:off x="6096000" y="419100"/>
            <a:ext cx="5671764" cy="397032"/>
          </a:xfrm>
        </p:spPr>
        <p:txBody>
          <a:bodyPr/>
          <a:lstStyle/>
          <a:p>
            <a:pPr fontAlgn="base"/>
            <a:r>
              <a:rPr lang="en-IN" dirty="0"/>
              <a:t>Attribute </a:t>
            </a:r>
            <a:r>
              <a:rPr lang="en-IN" dirty="0" smtClean="0"/>
              <a:t>Information</a:t>
            </a:r>
            <a:endParaRPr lang="en-IN" dirty="0"/>
          </a:p>
        </p:txBody>
      </p:sp>
      <p:sp>
        <p:nvSpPr>
          <p:cNvPr id="32" name="Title 31"/>
          <p:cNvSpPr>
            <a:spLocks noGrp="1"/>
          </p:cNvSpPr>
          <p:nvPr>
            <p:ph type="title"/>
          </p:nvPr>
        </p:nvSpPr>
        <p:spPr>
          <a:xfrm>
            <a:off x="771361" y="-163434"/>
            <a:ext cx="3945273" cy="1562100"/>
          </a:xfrm>
        </p:spPr>
        <p:txBody>
          <a:bodyPr/>
          <a:lstStyle/>
          <a:p>
            <a:r>
              <a:rPr lang="en-US" b="1" dirty="0" smtClean="0">
                <a:gradFill>
                  <a:gsLst>
                    <a:gs pos="15000">
                      <a:schemeClr val="bg1"/>
                    </a:gs>
                    <a:gs pos="47000">
                      <a:schemeClr val="bg1"/>
                    </a:gs>
                  </a:gsLst>
                  <a:lin ang="5400000" scaled="1"/>
                </a:gradFill>
              </a:rPr>
              <a:t>Problem Statement</a:t>
            </a:r>
            <a:br>
              <a:rPr lang="en-US" b="1" dirty="0" smtClean="0">
                <a:gradFill>
                  <a:gsLst>
                    <a:gs pos="15000">
                      <a:schemeClr val="bg1"/>
                    </a:gs>
                    <a:gs pos="47000">
                      <a:schemeClr val="bg1"/>
                    </a:gs>
                  </a:gsLst>
                  <a:lin ang="5400000" scaled="1"/>
                </a:gradFill>
              </a:rPr>
            </a:br>
            <a:r>
              <a:rPr lang="en-US" b="1" dirty="0" smtClean="0">
                <a:gradFill>
                  <a:gsLst>
                    <a:gs pos="15000">
                      <a:schemeClr val="bg1"/>
                    </a:gs>
                    <a:gs pos="47000">
                      <a:schemeClr val="bg1"/>
                    </a:gs>
                  </a:gsLst>
                  <a:lin ang="5400000" scaled="1"/>
                </a:gradFill>
              </a:rPr>
              <a:t>&amp;</a:t>
            </a:r>
            <a:br>
              <a:rPr lang="en-US" b="1" dirty="0" smtClean="0">
                <a:gradFill>
                  <a:gsLst>
                    <a:gs pos="15000">
                      <a:schemeClr val="bg1"/>
                    </a:gs>
                    <a:gs pos="47000">
                      <a:schemeClr val="bg1"/>
                    </a:gs>
                  </a:gsLst>
                  <a:lin ang="5400000" scaled="1"/>
                </a:gradFill>
              </a:rPr>
            </a:br>
            <a:r>
              <a:rPr lang="en-US" b="1" dirty="0" smtClean="0">
                <a:gradFill>
                  <a:gsLst>
                    <a:gs pos="15000">
                      <a:schemeClr val="bg1"/>
                    </a:gs>
                    <a:gs pos="47000">
                      <a:schemeClr val="bg1"/>
                    </a:gs>
                  </a:gsLst>
                  <a:lin ang="5400000" scaled="1"/>
                </a:gradFill>
              </a:rPr>
              <a:t>Data Mining</a:t>
            </a:r>
            <a:endParaRPr lang="en-US" b="1" dirty="0">
              <a:gradFill>
                <a:gsLst>
                  <a:gs pos="15000">
                    <a:schemeClr val="bg1"/>
                  </a:gs>
                  <a:gs pos="47000">
                    <a:schemeClr val="bg1"/>
                  </a:gs>
                </a:gsLst>
                <a:lin ang="5400000" scaled="1"/>
              </a:gradFill>
            </a:endParaRPr>
          </a:p>
        </p:txBody>
      </p:sp>
      <p:sp>
        <p:nvSpPr>
          <p:cNvPr id="21" name="Text Placeholder 20"/>
          <p:cNvSpPr>
            <a:spLocks noGrp="1"/>
          </p:cNvSpPr>
          <p:nvPr>
            <p:ph type="body" sz="quarter" idx="12"/>
          </p:nvPr>
        </p:nvSpPr>
        <p:spPr>
          <a:xfrm>
            <a:off x="5283998" y="914097"/>
            <a:ext cx="6483766" cy="3829766"/>
          </a:xfrm>
        </p:spPr>
        <p:txBody>
          <a:bodyPr/>
          <a:lstStyle/>
          <a:p>
            <a:pPr marL="342900" indent="-342900">
              <a:buFont typeface="Arial" panose="020B0604020202020204" pitchFamily="34" charset="0"/>
              <a:buChar char="•"/>
            </a:pPr>
            <a:r>
              <a:rPr lang="en-IN" sz="1200" b="0" dirty="0" smtClean="0"/>
              <a:t>id</a:t>
            </a:r>
            <a:r>
              <a:rPr lang="en-IN" sz="1200" b="0" dirty="0"/>
              <a:t>: unique </a:t>
            </a:r>
            <a:r>
              <a:rPr lang="en-IN" sz="1200" b="0" dirty="0" smtClean="0"/>
              <a:t>identifier</a:t>
            </a:r>
            <a:endParaRPr lang="en-IN" sz="1200" dirty="0"/>
          </a:p>
          <a:p>
            <a:pPr marL="342900" indent="-342900">
              <a:buFont typeface="Arial" panose="020B0604020202020204" pitchFamily="34" charset="0"/>
              <a:buChar char="•"/>
            </a:pPr>
            <a:r>
              <a:rPr lang="en-IN" sz="1200" b="0" dirty="0" smtClean="0"/>
              <a:t>gender</a:t>
            </a:r>
            <a:r>
              <a:rPr lang="en-IN" sz="1200" b="0" dirty="0"/>
              <a:t>: "Male", "Female" or "</a:t>
            </a:r>
            <a:r>
              <a:rPr lang="en-IN" sz="1200" b="0" dirty="0" smtClean="0"/>
              <a:t>Other“</a:t>
            </a:r>
            <a:endParaRPr lang="en-IN" sz="1200" dirty="0" smtClean="0"/>
          </a:p>
          <a:p>
            <a:pPr marL="342900" indent="-342900">
              <a:buFont typeface="Arial" panose="020B0604020202020204" pitchFamily="34" charset="0"/>
              <a:buChar char="•"/>
            </a:pPr>
            <a:r>
              <a:rPr lang="en-IN" sz="1200" b="0" dirty="0" smtClean="0"/>
              <a:t>age</a:t>
            </a:r>
            <a:r>
              <a:rPr lang="en-IN" sz="1200" b="0" dirty="0"/>
              <a:t>: age of the </a:t>
            </a:r>
            <a:r>
              <a:rPr lang="en-IN" sz="1200" b="0" dirty="0" smtClean="0"/>
              <a:t>patient</a:t>
            </a:r>
            <a:endParaRPr lang="en-IN" sz="1200" dirty="0" smtClean="0"/>
          </a:p>
          <a:p>
            <a:pPr marL="342900" indent="-342900">
              <a:buFont typeface="Arial" panose="020B0604020202020204" pitchFamily="34" charset="0"/>
              <a:buChar char="•"/>
            </a:pPr>
            <a:r>
              <a:rPr lang="en-IN" sz="1200" b="0" dirty="0" smtClean="0"/>
              <a:t>hypertension</a:t>
            </a:r>
            <a:r>
              <a:rPr lang="en-IN" sz="1200" b="0" dirty="0"/>
              <a:t>: 0 if the patient doesn't have hypertension, 1 if the patient has </a:t>
            </a:r>
            <a:r>
              <a:rPr lang="en-IN" sz="1200" b="0" dirty="0" smtClean="0"/>
              <a:t>hypertension</a:t>
            </a:r>
            <a:endParaRPr lang="en-IN" sz="1200" dirty="0" smtClean="0"/>
          </a:p>
          <a:p>
            <a:pPr marL="342900" indent="-342900">
              <a:buFont typeface="Arial" panose="020B0604020202020204" pitchFamily="34" charset="0"/>
              <a:buChar char="•"/>
            </a:pPr>
            <a:r>
              <a:rPr lang="en-IN" sz="1200" b="0" dirty="0" err="1" smtClean="0"/>
              <a:t>heart_disease</a:t>
            </a:r>
            <a:r>
              <a:rPr lang="en-IN" sz="1200" b="0" dirty="0"/>
              <a:t>: 0 if the patient doesn't have any heart diseases, 1 if the patient has a heart </a:t>
            </a:r>
            <a:r>
              <a:rPr lang="en-IN" sz="1200" b="0" dirty="0" smtClean="0"/>
              <a:t>disease</a:t>
            </a:r>
            <a:endParaRPr lang="en-IN" sz="1200" dirty="0" smtClean="0"/>
          </a:p>
          <a:p>
            <a:pPr marL="342900" indent="-342900">
              <a:buFont typeface="Arial" panose="020B0604020202020204" pitchFamily="34" charset="0"/>
              <a:buChar char="•"/>
            </a:pPr>
            <a:r>
              <a:rPr lang="en-IN" sz="1200" b="0" dirty="0" err="1" smtClean="0"/>
              <a:t>ever_married</a:t>
            </a:r>
            <a:r>
              <a:rPr lang="en-IN" sz="1200" b="0" dirty="0"/>
              <a:t>: "No" or "</a:t>
            </a:r>
            <a:r>
              <a:rPr lang="en-IN" sz="1200" b="0" dirty="0" smtClean="0"/>
              <a:t>Yes“</a:t>
            </a:r>
            <a:endParaRPr lang="en-IN" sz="1200" dirty="0" smtClean="0"/>
          </a:p>
          <a:p>
            <a:pPr marL="342900" indent="-342900">
              <a:buFont typeface="Arial" panose="020B0604020202020204" pitchFamily="34" charset="0"/>
              <a:buChar char="•"/>
            </a:pPr>
            <a:r>
              <a:rPr lang="en-IN" sz="1200" b="0" dirty="0" err="1" smtClean="0"/>
              <a:t>work_type</a:t>
            </a:r>
            <a:r>
              <a:rPr lang="en-IN" sz="1200" b="0" dirty="0"/>
              <a:t>: "children", "</a:t>
            </a:r>
            <a:r>
              <a:rPr lang="en-IN" sz="1200" b="0" dirty="0" err="1"/>
              <a:t>Govt_jov</a:t>
            </a:r>
            <a:r>
              <a:rPr lang="en-IN" sz="1200" b="0" dirty="0"/>
              <a:t>", "</a:t>
            </a:r>
            <a:r>
              <a:rPr lang="en-IN" sz="1200" b="0" dirty="0" err="1"/>
              <a:t>Never_worked</a:t>
            </a:r>
            <a:r>
              <a:rPr lang="en-IN" sz="1200" b="0" dirty="0"/>
              <a:t>", "Private" or "</a:t>
            </a:r>
            <a:r>
              <a:rPr lang="en-IN" sz="1200" b="0" dirty="0" smtClean="0"/>
              <a:t>Self-employed“</a:t>
            </a:r>
            <a:endParaRPr lang="en-IN" sz="1200" dirty="0" smtClean="0"/>
          </a:p>
          <a:p>
            <a:pPr marL="342900" indent="-342900">
              <a:buFont typeface="Arial" panose="020B0604020202020204" pitchFamily="34" charset="0"/>
              <a:buChar char="•"/>
            </a:pPr>
            <a:r>
              <a:rPr lang="en-IN" sz="1200" b="0" dirty="0" err="1" smtClean="0"/>
              <a:t>Residence_type</a:t>
            </a:r>
            <a:r>
              <a:rPr lang="en-IN" sz="1200" b="0" dirty="0"/>
              <a:t>: "Rural" or "</a:t>
            </a:r>
            <a:r>
              <a:rPr lang="en-IN" sz="1200" b="0" dirty="0" smtClean="0"/>
              <a:t>Urban“</a:t>
            </a:r>
            <a:endParaRPr lang="en-IN" sz="1200" dirty="0" smtClean="0"/>
          </a:p>
          <a:p>
            <a:pPr marL="342900" indent="-342900">
              <a:buFont typeface="Arial" panose="020B0604020202020204" pitchFamily="34" charset="0"/>
              <a:buChar char="•"/>
            </a:pPr>
            <a:r>
              <a:rPr lang="en-IN" sz="1200" b="0" dirty="0" err="1" smtClean="0"/>
              <a:t>avg_glucose_level</a:t>
            </a:r>
            <a:r>
              <a:rPr lang="en-IN" sz="1200" b="0" dirty="0"/>
              <a:t>: average glucose level in </a:t>
            </a:r>
            <a:r>
              <a:rPr lang="en-IN" sz="1200" b="0" dirty="0" smtClean="0"/>
              <a:t>blood</a:t>
            </a:r>
            <a:endParaRPr lang="en-IN" sz="1200" dirty="0" smtClean="0"/>
          </a:p>
          <a:p>
            <a:pPr marL="342900" indent="-342900">
              <a:buFont typeface="Arial" panose="020B0604020202020204" pitchFamily="34" charset="0"/>
              <a:buChar char="•"/>
            </a:pPr>
            <a:r>
              <a:rPr lang="en-IN" sz="1200" b="0" dirty="0" err="1" smtClean="0"/>
              <a:t>bmi</a:t>
            </a:r>
            <a:r>
              <a:rPr lang="en-IN" sz="1200" b="0" dirty="0"/>
              <a:t>: body mass </a:t>
            </a:r>
            <a:r>
              <a:rPr lang="en-IN" sz="1200" b="0" dirty="0" smtClean="0"/>
              <a:t>index</a:t>
            </a:r>
            <a:endParaRPr lang="en-IN" sz="1200" dirty="0" smtClean="0"/>
          </a:p>
          <a:p>
            <a:pPr marL="342900" indent="-342900">
              <a:buFont typeface="Arial" panose="020B0604020202020204" pitchFamily="34" charset="0"/>
              <a:buChar char="•"/>
            </a:pPr>
            <a:r>
              <a:rPr lang="en-IN" sz="1200" b="0" dirty="0" err="1" smtClean="0"/>
              <a:t>smoking_status</a:t>
            </a:r>
            <a:r>
              <a:rPr lang="en-IN" sz="1200" b="0" dirty="0"/>
              <a:t>: "formerly smoked", "never smoked", "smokes" or "Unknown</a:t>
            </a:r>
            <a:r>
              <a:rPr lang="en-IN" sz="1200" b="0" dirty="0" smtClean="0"/>
              <a:t>"*</a:t>
            </a:r>
            <a:endParaRPr lang="en-IN" sz="1200" dirty="0" smtClean="0"/>
          </a:p>
          <a:p>
            <a:pPr marL="342900" indent="-342900">
              <a:buFont typeface="Arial" panose="020B0604020202020204" pitchFamily="34" charset="0"/>
              <a:buChar char="•"/>
            </a:pPr>
            <a:r>
              <a:rPr lang="en-IN" sz="1200" b="0" dirty="0" smtClean="0"/>
              <a:t>stroke</a:t>
            </a:r>
            <a:r>
              <a:rPr lang="en-IN" sz="1200" b="0" dirty="0"/>
              <a:t>: 1 if the patient had a stroke or 0 if not</a:t>
            </a:r>
            <a:endParaRPr lang="en-US" sz="1200" dirty="0"/>
          </a:p>
        </p:txBody>
      </p:sp>
      <p:sp>
        <p:nvSpPr>
          <p:cNvPr id="11" name="Text Placeholder 3"/>
          <p:cNvSpPr>
            <a:spLocks noGrp="1"/>
          </p:cNvSpPr>
          <p:nvPr>
            <p:ph type="body" sz="quarter" idx="10"/>
          </p:nvPr>
        </p:nvSpPr>
        <p:spPr>
          <a:xfrm>
            <a:off x="415013" y="2133214"/>
            <a:ext cx="4868985" cy="3293209"/>
          </a:xfrm>
        </p:spPr>
        <p:txBody>
          <a:bodyPr/>
          <a:lstStyle/>
          <a:p>
            <a:pPr marL="285750" indent="-285750">
              <a:buFont typeface="Arial" panose="020B0604020202020204" pitchFamily="34" charset="0"/>
              <a:buChar char="•"/>
            </a:pPr>
            <a:r>
              <a:rPr lang="en-IN" sz="2000" dirty="0"/>
              <a:t>According to the World Health Organization (WHO) stroke is the 2nd leading cause of death globally, responsible for approximately 11% of total deaths.</a:t>
            </a:r>
          </a:p>
          <a:p>
            <a:pPr marL="285750" indent="-285750">
              <a:buFont typeface="Arial" panose="020B0604020202020204" pitchFamily="34" charset="0"/>
              <a:buChar char="•"/>
            </a:pPr>
            <a:r>
              <a:rPr lang="en-IN" sz="2000" dirty="0"/>
              <a:t>This dataset is used to predict whether a patient is likely to get stroke based on the input parameters like gender, age, various diseases, and smoking status. Each row in the data provides </a:t>
            </a:r>
            <a:r>
              <a:rPr lang="en-IN" sz="2000" dirty="0" smtClean="0"/>
              <a:t>relevant </a:t>
            </a:r>
            <a:r>
              <a:rPr lang="en-IN" sz="2000" dirty="0"/>
              <a:t>information about the patient.</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80" r="3284"/>
          <a:stretch/>
        </p:blipFill>
        <p:spPr>
          <a:xfrm>
            <a:off x="5436398" y="4870751"/>
            <a:ext cx="6476202" cy="1820715"/>
          </a:xfrm>
          <a:prstGeom prst="rect">
            <a:avLst/>
          </a:prstGeom>
          <a:noFill/>
        </p:spPr>
      </p:pic>
    </p:spTree>
    <p:extLst>
      <p:ext uri="{BB962C8B-B14F-4D97-AF65-F5344CB8AC3E}">
        <p14:creationId xmlns:p14="http://schemas.microsoft.com/office/powerpoint/2010/main" val="22180498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500"/>
                                        <p:tgtEl>
                                          <p:spTgt spid="11">
                                            <p:txEl>
                                              <p:pRg st="1" end="1"/>
                                            </p:txEl>
                                          </p:spTgt>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750"/>
                                        <p:tgtEl>
                                          <p:spTgt spid="21"/>
                                        </p:tgtEl>
                                      </p:cBhvr>
                                    </p:animEffect>
                                  </p:childTnLst>
                                </p:cTn>
                              </p:par>
                            </p:childTnLst>
                          </p:cTn>
                        </p:par>
                        <p:par>
                          <p:cTn id="23" fill="hold">
                            <p:stCondLst>
                              <p:cond delay="1250"/>
                            </p:stCondLst>
                            <p:childTnLst>
                              <p:par>
                                <p:cTn id="24" presetID="10"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75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2" grpId="0"/>
      <p:bldP spid="21" grpId="0"/>
      <p:bldP spid="11"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p:cNvSpPr>
            <a:spLocks noGrp="1"/>
          </p:cNvSpPr>
          <p:nvPr>
            <p:ph type="title"/>
          </p:nvPr>
        </p:nvSpPr>
        <p:spPr>
          <a:xfrm>
            <a:off x="3894368" y="180282"/>
            <a:ext cx="4477653" cy="1899978"/>
          </a:xfrm>
        </p:spPr>
        <p:txBody>
          <a:bodyPr/>
          <a:lstStyle/>
          <a:p>
            <a:r>
              <a:rPr lang="en-US" sz="3200" b="1" dirty="0" smtClean="0">
                <a:gradFill>
                  <a:gsLst>
                    <a:gs pos="15000">
                      <a:schemeClr val="bg1"/>
                    </a:gs>
                    <a:gs pos="47000">
                      <a:schemeClr val="bg1"/>
                    </a:gs>
                  </a:gsLst>
                  <a:lin ang="5400000" scaled="1"/>
                </a:gradFill>
              </a:rPr>
              <a:t>Existing System</a:t>
            </a:r>
            <a:br>
              <a:rPr lang="en-US" sz="3200" b="1" dirty="0" smtClean="0">
                <a:gradFill>
                  <a:gsLst>
                    <a:gs pos="15000">
                      <a:schemeClr val="bg1"/>
                    </a:gs>
                    <a:gs pos="47000">
                      <a:schemeClr val="bg1"/>
                    </a:gs>
                  </a:gsLst>
                  <a:lin ang="5400000" scaled="1"/>
                </a:gradFill>
              </a:rPr>
            </a:br>
            <a:r>
              <a:rPr lang="en-US" sz="3200" dirty="0" smtClean="0">
                <a:gradFill>
                  <a:gsLst>
                    <a:gs pos="15000">
                      <a:schemeClr val="bg1"/>
                    </a:gs>
                    <a:gs pos="47000">
                      <a:schemeClr val="bg1"/>
                    </a:gs>
                  </a:gsLst>
                  <a:lin ang="5400000" scaled="1"/>
                </a:gradFill>
              </a:rPr>
              <a:t>&amp;</a:t>
            </a:r>
            <a:br>
              <a:rPr lang="en-US" sz="3200" dirty="0" smtClean="0">
                <a:gradFill>
                  <a:gsLst>
                    <a:gs pos="15000">
                      <a:schemeClr val="bg1"/>
                    </a:gs>
                    <a:gs pos="47000">
                      <a:schemeClr val="bg1"/>
                    </a:gs>
                  </a:gsLst>
                  <a:lin ang="5400000" scaled="1"/>
                </a:gradFill>
              </a:rPr>
            </a:br>
            <a:r>
              <a:rPr lang="en-US" sz="3200" dirty="0" smtClean="0">
                <a:gradFill>
                  <a:gsLst>
                    <a:gs pos="15000">
                      <a:schemeClr val="bg1"/>
                    </a:gs>
                    <a:gs pos="47000">
                      <a:schemeClr val="bg1"/>
                    </a:gs>
                  </a:gsLst>
                  <a:lin ang="5400000" scaled="1"/>
                </a:gradFill>
              </a:rPr>
              <a:t>Gap on Existing System</a:t>
            </a:r>
            <a:endParaRPr lang="en-US" sz="3200" b="1" dirty="0">
              <a:gradFill>
                <a:gsLst>
                  <a:gs pos="15000">
                    <a:schemeClr val="bg1"/>
                  </a:gs>
                  <a:gs pos="47000">
                    <a:schemeClr val="bg1"/>
                  </a:gs>
                </a:gsLst>
                <a:lin ang="5400000" scaled="1"/>
              </a:gradFill>
            </a:endParaRPr>
          </a:p>
        </p:txBody>
      </p:sp>
      <p:sp>
        <p:nvSpPr>
          <p:cNvPr id="21" name="Text Placeholder 20"/>
          <p:cNvSpPr>
            <a:spLocks noGrp="1"/>
          </p:cNvSpPr>
          <p:nvPr>
            <p:ph type="body" sz="quarter" idx="10"/>
          </p:nvPr>
        </p:nvSpPr>
        <p:spPr>
          <a:xfrm>
            <a:off x="121015" y="2459062"/>
            <a:ext cx="6012180" cy="3929281"/>
          </a:xfrm>
        </p:spPr>
        <p:txBody>
          <a:bodyPr/>
          <a:lstStyle/>
          <a:p>
            <a:pPr marL="342900" indent="-342900" algn="just">
              <a:buFont typeface="Arial" panose="020B0604020202020204" pitchFamily="34" charset="0"/>
              <a:buChar char="•"/>
            </a:pPr>
            <a:r>
              <a:rPr lang="en-US" dirty="0" smtClean="0"/>
              <a:t>Machine Learning and Neural Networks approach.</a:t>
            </a:r>
          </a:p>
          <a:p>
            <a:pPr marL="342900" indent="-342900" algn="just">
              <a:buFont typeface="Arial" panose="020B0604020202020204" pitchFamily="34" charset="0"/>
              <a:buChar char="•"/>
            </a:pPr>
            <a:r>
              <a:rPr lang="en-US" dirty="0" smtClean="0"/>
              <a:t>Age, Heart Disease, </a:t>
            </a:r>
            <a:r>
              <a:rPr lang="en-US" dirty="0"/>
              <a:t>A</a:t>
            </a:r>
            <a:r>
              <a:rPr lang="en-US" dirty="0" smtClean="0"/>
              <a:t>verage Glucose Level for Predicting Stroke.</a:t>
            </a:r>
          </a:p>
          <a:p>
            <a:pPr marL="342900" indent="-342900" algn="just">
              <a:buFont typeface="Arial" panose="020B0604020202020204" pitchFamily="34" charset="0"/>
              <a:buChar char="•"/>
            </a:pPr>
            <a:r>
              <a:rPr lang="en-US" dirty="0" smtClean="0"/>
              <a:t>Stroke Risk Prediction Model For African Populations using conditional logistic regression.</a:t>
            </a:r>
          </a:p>
          <a:p>
            <a:pPr marL="342900" indent="-342900" algn="just">
              <a:buFont typeface="Arial" panose="020B0604020202020204" pitchFamily="34" charset="0"/>
              <a:buChar char="•"/>
            </a:pPr>
            <a:r>
              <a:rPr lang="en-US" dirty="0" smtClean="0"/>
              <a:t>Prediction of Upper Limb use Three Months after Stroke using linear as well as logistic regression.</a:t>
            </a:r>
          </a:p>
          <a:p>
            <a:pPr marL="342900" indent="-342900" algn="just">
              <a:buFont typeface="Arial" panose="020B0604020202020204" pitchFamily="34" charset="0"/>
              <a:buChar char="•"/>
            </a:pPr>
            <a:r>
              <a:rPr lang="en-US" dirty="0" smtClean="0"/>
              <a:t>Machine Learning techniques can provide an early and low cost diagnosis.</a:t>
            </a:r>
          </a:p>
        </p:txBody>
      </p:sp>
      <p:sp>
        <p:nvSpPr>
          <p:cNvPr id="6" name="Rectangle 5"/>
          <p:cNvSpPr/>
          <p:nvPr/>
        </p:nvSpPr>
        <p:spPr>
          <a:xfrm>
            <a:off x="6355080" y="2459062"/>
            <a:ext cx="5646420" cy="3816429"/>
          </a:xfrm>
          <a:prstGeom prst="rect">
            <a:avLst/>
          </a:prstGeom>
        </p:spPr>
        <p:txBody>
          <a:bodyPr wrap="square">
            <a:spAutoFit/>
          </a:bodyPr>
          <a:lstStyle/>
          <a:p>
            <a:pPr marL="342900" indent="-342900" algn="just">
              <a:buFont typeface="Arial" panose="020B0604020202020204" pitchFamily="34" charset="0"/>
              <a:buChar char="•"/>
            </a:pPr>
            <a:r>
              <a:rPr lang="en-IN" sz="2200" b="1" dirty="0">
                <a:solidFill>
                  <a:schemeClr val="bg1"/>
                </a:solidFill>
              </a:rPr>
              <a:t>Several studies have analysed the importance of lifestyle types, medical records of patients on the probability of the patients to develop stroke. Further, machine learning models are also now employed to predict the occurrence of stroke. However, there is no study that attempts to analyse all the conditions related to patient, and identify the key factors necessary for stroke prediction.</a:t>
            </a:r>
          </a:p>
        </p:txBody>
      </p:sp>
    </p:spTree>
    <p:extLst>
      <p:ext uri="{BB962C8B-B14F-4D97-AF65-F5344CB8AC3E}">
        <p14:creationId xmlns:p14="http://schemas.microsoft.com/office/powerpoint/2010/main" val="4167583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Effect transition="in" filter="fade">
                                      <p:cBhvr>
                                        <p:cTn id="13" dur="500"/>
                                        <p:tgtEl>
                                          <p:spTgt spid="2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xEl>
                                              <p:pRg st="1" end="1"/>
                                            </p:txEl>
                                          </p:spTgt>
                                        </p:tgtEl>
                                        <p:attrNameLst>
                                          <p:attrName>style.visibility</p:attrName>
                                        </p:attrNameLst>
                                      </p:cBhvr>
                                      <p:to>
                                        <p:strVal val="visible"/>
                                      </p:to>
                                    </p:set>
                                    <p:animEffect transition="in" filter="fade">
                                      <p:cBhvr>
                                        <p:cTn id="18" dur="500"/>
                                        <p:tgtEl>
                                          <p:spTgt spid="2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2" end="2"/>
                                            </p:txEl>
                                          </p:spTgt>
                                        </p:tgtEl>
                                        <p:attrNameLst>
                                          <p:attrName>style.visibility</p:attrName>
                                        </p:attrNameLst>
                                      </p:cBhvr>
                                      <p:to>
                                        <p:strVal val="visible"/>
                                      </p:to>
                                    </p:set>
                                    <p:animEffect transition="in" filter="fade">
                                      <p:cBhvr>
                                        <p:cTn id="23" dur="500"/>
                                        <p:tgtEl>
                                          <p:spTgt spid="2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xEl>
                                              <p:pRg st="3" end="3"/>
                                            </p:txEl>
                                          </p:spTgt>
                                        </p:tgtEl>
                                        <p:attrNameLst>
                                          <p:attrName>style.visibility</p:attrName>
                                        </p:attrNameLst>
                                      </p:cBhvr>
                                      <p:to>
                                        <p:strVal val="visible"/>
                                      </p:to>
                                    </p:set>
                                    <p:animEffect transition="in" filter="fade">
                                      <p:cBhvr>
                                        <p:cTn id="28" dur="500"/>
                                        <p:tgtEl>
                                          <p:spTgt spid="21">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xEl>
                                              <p:pRg st="4" end="4"/>
                                            </p:txEl>
                                          </p:spTgt>
                                        </p:tgtEl>
                                        <p:attrNameLst>
                                          <p:attrName>style.visibility</p:attrName>
                                        </p:attrNameLst>
                                      </p:cBhvr>
                                      <p:to>
                                        <p:strVal val="visible"/>
                                      </p:to>
                                    </p:set>
                                    <p:animEffect transition="in" filter="fade">
                                      <p:cBhvr>
                                        <p:cTn id="33" dur="500"/>
                                        <p:tgtEl>
                                          <p:spTgt spid="21">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1" grpId="0" build="p"/>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78000">
              <a:srgbClr val="CCEEFF"/>
            </a:gs>
            <a:gs pos="2000">
              <a:schemeClr val="accent1">
                <a:lumMod val="45000"/>
                <a:lumOff val="55000"/>
              </a:schemeClr>
            </a:gs>
            <a:gs pos="22000">
              <a:srgbClr val="D1F0FF"/>
            </a:gs>
            <a:gs pos="91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17843" y="226175"/>
            <a:ext cx="6129304" cy="2754087"/>
          </a:xfrm>
        </p:spPr>
        <p:txBody>
          <a:bodyPr/>
          <a:lstStyle/>
          <a:p>
            <a:r>
              <a:rPr lang="en-US" sz="3200" dirty="0" smtClean="0"/>
              <a:t>Problem Solution</a:t>
            </a:r>
            <a:endParaRPr lang="en-US" sz="3200" dirty="0"/>
          </a:p>
        </p:txBody>
      </p:sp>
      <p:sp>
        <p:nvSpPr>
          <p:cNvPr id="12" name="Text Placeholder 11"/>
          <p:cNvSpPr>
            <a:spLocks noGrp="1"/>
          </p:cNvSpPr>
          <p:nvPr>
            <p:ph idx="18"/>
          </p:nvPr>
        </p:nvSpPr>
        <p:spPr>
          <a:xfrm>
            <a:off x="1875932" y="762989"/>
            <a:ext cx="2377440" cy="840230"/>
          </a:xfrm>
        </p:spPr>
        <p:txBody>
          <a:bodyPr/>
          <a:lstStyle/>
          <a:p>
            <a:r>
              <a:rPr lang="en-US" sz="6000" dirty="0"/>
              <a:t>!</a:t>
            </a:r>
          </a:p>
        </p:txBody>
      </p:sp>
      <p:sp>
        <p:nvSpPr>
          <p:cNvPr id="11" name="Text Placeholder 10"/>
          <p:cNvSpPr>
            <a:spLocks noGrp="1"/>
          </p:cNvSpPr>
          <p:nvPr>
            <p:ph type="body" sz="quarter" idx="19"/>
          </p:nvPr>
        </p:nvSpPr>
        <p:spPr>
          <a:xfrm>
            <a:off x="242854" y="2593868"/>
            <a:ext cx="5452252" cy="3582519"/>
          </a:xfrm>
        </p:spPr>
        <p:txBody>
          <a:bodyPr/>
          <a:lstStyle/>
          <a:p>
            <a:pPr algn="ctr"/>
            <a:r>
              <a:rPr lang="en-IN" dirty="0"/>
              <a:t>In this </a:t>
            </a:r>
            <a:r>
              <a:rPr lang="en-IN" dirty="0" smtClean="0"/>
              <a:t>project, </a:t>
            </a:r>
            <a:r>
              <a:rPr lang="en-IN" dirty="0"/>
              <a:t>we attempt to bridge </a:t>
            </a:r>
            <a:r>
              <a:rPr lang="en-IN" dirty="0" smtClean="0"/>
              <a:t>the </a:t>
            </a:r>
            <a:r>
              <a:rPr lang="en-IN" dirty="0"/>
              <a:t>gap by providing a systematic analysis of the various patient records for the purpose of stroke prediction</a:t>
            </a:r>
            <a:r>
              <a:rPr lang="en-IN" dirty="0" smtClean="0"/>
              <a:t>.</a:t>
            </a:r>
            <a:endParaRPr lang="en-US" dirty="0"/>
          </a:p>
        </p:txBody>
      </p:sp>
      <p:sp>
        <p:nvSpPr>
          <p:cNvPr id="9" name="Title 8"/>
          <p:cNvSpPr>
            <a:spLocks noGrp="1"/>
          </p:cNvSpPr>
          <p:nvPr>
            <p:ph type="title" idx="4294967295"/>
          </p:nvPr>
        </p:nvSpPr>
        <p:spPr>
          <a:xfrm>
            <a:off x="99218" y="1790313"/>
            <a:ext cx="5895182" cy="424732"/>
          </a:xfrm>
        </p:spPr>
        <p:txBody>
          <a:bodyPr/>
          <a:lstStyle/>
          <a:p>
            <a:r>
              <a:rPr lang="en-US" sz="2400" dirty="0" smtClean="0"/>
              <a:t>Machine Learning Algorithms</a:t>
            </a:r>
            <a:endParaRPr lang="en-US" sz="2400" dirty="0"/>
          </a:p>
        </p:txBody>
      </p:sp>
      <p:pic>
        <p:nvPicPr>
          <p:cNvPr id="2050" name="Picture 2" descr="https://ars.els-cdn.com/content/image/1-s2.0-S2772442522000090-gr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5106" y="546100"/>
            <a:ext cx="5976194" cy="5499372"/>
          </a:xfrm>
          <a:prstGeom prst="rect">
            <a:avLst/>
          </a:prstGeom>
          <a:noFill/>
        </p:spPr>
      </p:pic>
    </p:spTree>
    <p:extLst>
      <p:ext uri="{BB962C8B-B14F-4D97-AF65-F5344CB8AC3E}">
        <p14:creationId xmlns:p14="http://schemas.microsoft.com/office/powerpoint/2010/main" val="393707903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050"/>
                                        </p:tgtEl>
                                        <p:attrNameLst>
                                          <p:attrName>style.visibility</p:attrName>
                                        </p:attrNameLst>
                                      </p:cBhvr>
                                      <p:to>
                                        <p:strVal val="visible"/>
                                      </p:to>
                                    </p:set>
                                    <p:anim calcmode="lin" valueType="num">
                                      <p:cBhvr>
                                        <p:cTn id="26" dur="500" fill="hold"/>
                                        <p:tgtEl>
                                          <p:spTgt spid="2050"/>
                                        </p:tgtEl>
                                        <p:attrNameLst>
                                          <p:attrName>ppt_w</p:attrName>
                                        </p:attrNameLst>
                                      </p:cBhvr>
                                      <p:tavLst>
                                        <p:tav tm="0">
                                          <p:val>
                                            <p:fltVal val="0"/>
                                          </p:val>
                                        </p:tav>
                                        <p:tav tm="100000">
                                          <p:val>
                                            <p:strVal val="#ppt_w"/>
                                          </p:val>
                                        </p:tav>
                                      </p:tavLst>
                                    </p:anim>
                                    <p:anim calcmode="lin" valueType="num">
                                      <p:cBhvr>
                                        <p:cTn id="27" dur="500" fill="hold"/>
                                        <p:tgtEl>
                                          <p:spTgt spid="2050"/>
                                        </p:tgtEl>
                                        <p:attrNameLst>
                                          <p:attrName>ppt_h</p:attrName>
                                        </p:attrNameLst>
                                      </p:cBhvr>
                                      <p:tavLst>
                                        <p:tav tm="0">
                                          <p:val>
                                            <p:fltVal val="0"/>
                                          </p:val>
                                        </p:tav>
                                        <p:tav tm="100000">
                                          <p:val>
                                            <p:strVal val="#ppt_h"/>
                                          </p:val>
                                        </p:tav>
                                      </p:tavLst>
                                    </p:anim>
                                    <p:animEffect transition="in" filter="fade">
                                      <p:cBhvr>
                                        <p:cTn id="28"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build="p"/>
      <p:bldP spid="11" grpId="0" build="p"/>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97E989-D798-4C62-8E93-3D2D613C2488}" type="slidenum">
              <a:rPr lang="en-US" smtClean="0"/>
              <a:pPr/>
              <a:t>6</a:t>
            </a:fld>
            <a:endParaRPr lang="en-US" dirty="0"/>
          </a:p>
        </p:txBody>
      </p:sp>
      <p:sp>
        <p:nvSpPr>
          <p:cNvPr id="9" name="Text Placeholder 9"/>
          <p:cNvSpPr txBox="1">
            <a:spLocks/>
          </p:cNvSpPr>
          <p:nvPr/>
        </p:nvSpPr>
        <p:spPr>
          <a:xfrm>
            <a:off x="3972014" y="2515884"/>
            <a:ext cx="4332555" cy="8025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b="0" dirty="0" smtClean="0">
                <a:effectLst>
                  <a:outerShdw blurRad="38100" dist="38100" dir="2700000" algn="tl">
                    <a:srgbClr val="000000">
                      <a:alpha val="43137"/>
                    </a:srgbClr>
                  </a:outerShdw>
                </a:effectLst>
                <a:latin typeface="AR DELANEY" panose="02000000000000000000" pitchFamily="2" charset="0"/>
              </a:rPr>
              <a:t>DATA CLEANING</a:t>
            </a:r>
            <a:endParaRPr lang="en-US" sz="4000" b="0" dirty="0">
              <a:effectLst>
                <a:outerShdw blurRad="38100" dist="38100" dir="2700000" algn="tl">
                  <a:srgbClr val="000000">
                    <a:alpha val="43137"/>
                  </a:srgbClr>
                </a:outerShdw>
              </a:effectLst>
              <a:latin typeface="AR DELANEY" panose="02000000000000000000" pitchFamily="2"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06" y="412071"/>
            <a:ext cx="1905001" cy="2505075"/>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085" r="789" b="1815"/>
          <a:stretch/>
        </p:blipFill>
        <p:spPr>
          <a:xfrm>
            <a:off x="1923105" y="27296"/>
            <a:ext cx="6934292" cy="2442949"/>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t="995" r="1090" b="2400"/>
          <a:stretch/>
        </p:blipFill>
        <p:spPr>
          <a:xfrm>
            <a:off x="0" y="3119173"/>
            <a:ext cx="5674271" cy="3207783"/>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b="2823"/>
          <a:stretch/>
        </p:blipFill>
        <p:spPr>
          <a:xfrm>
            <a:off x="5674271" y="3265007"/>
            <a:ext cx="3724117" cy="2808247"/>
          </a:xfrm>
          <a:prstGeom prst="rect">
            <a:avLst/>
          </a:prstGeom>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1680"/>
          <a:stretch/>
        </p:blipFill>
        <p:spPr>
          <a:xfrm>
            <a:off x="9444250" y="3119173"/>
            <a:ext cx="2684033" cy="365139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4908" y="921351"/>
            <a:ext cx="3284144" cy="1946275"/>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06516" y="364716"/>
            <a:ext cx="3321767" cy="351081"/>
          </a:xfrm>
          <a:prstGeom prst="rect">
            <a:avLst/>
          </a:prstGeom>
        </p:spPr>
      </p:pic>
    </p:spTree>
    <p:extLst>
      <p:ext uri="{BB962C8B-B14F-4D97-AF65-F5344CB8AC3E}">
        <p14:creationId xmlns:p14="http://schemas.microsoft.com/office/powerpoint/2010/main" val="108481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585937" y="2309021"/>
            <a:ext cx="5208335" cy="2226763"/>
          </a:xfrm>
        </p:spPr>
        <p:txBody>
          <a:bodyPr/>
          <a:lstStyle/>
          <a:p>
            <a:r>
              <a:rPr lang="en-IN" sz="6600" dirty="0" smtClean="0"/>
              <a:t>EDA</a:t>
            </a:r>
            <a:r>
              <a:rPr lang="en-IN" dirty="0" smtClean="0"/>
              <a:t/>
            </a:r>
            <a:br>
              <a:rPr lang="en-IN" dirty="0" smtClean="0"/>
            </a:br>
            <a:r>
              <a:rPr lang="en-IN" dirty="0" smtClean="0"/>
              <a:t>Exploratory Data Analytics</a:t>
            </a:r>
            <a:endParaRPr lang="en-IN" dirty="0"/>
          </a:p>
        </p:txBody>
      </p:sp>
      <p:sp>
        <p:nvSpPr>
          <p:cNvPr id="2" name="Slide Number Placeholder 1"/>
          <p:cNvSpPr>
            <a:spLocks noGrp="1"/>
          </p:cNvSpPr>
          <p:nvPr>
            <p:ph type="sldNum" sz="quarter" idx="4294967295"/>
          </p:nvPr>
        </p:nvSpPr>
        <p:spPr>
          <a:xfrm>
            <a:off x="11760200" y="6465888"/>
            <a:ext cx="431800" cy="365125"/>
          </a:xfrm>
        </p:spPr>
        <p:txBody>
          <a:bodyPr/>
          <a:lstStyle/>
          <a:p>
            <a:fld id="{5AE1514C-5E56-4738-A1FF-4B1CFD2A3E36}" type="slidenum">
              <a:rPr lang="en-US" smtClean="0"/>
              <a:t>7</a:t>
            </a:fld>
            <a:endParaRPr lang="en-US" dirty="0"/>
          </a:p>
        </p:txBody>
      </p:sp>
    </p:spTree>
    <p:extLst>
      <p:ext uri="{BB962C8B-B14F-4D97-AF65-F5344CB8AC3E}">
        <p14:creationId xmlns:p14="http://schemas.microsoft.com/office/powerpoint/2010/main" val="61970274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97E989-D798-4C62-8E93-3D2D613C2488}" type="slidenum">
              <a:rPr lang="en-US" smtClean="0"/>
              <a:pPr/>
              <a:t>8</a:t>
            </a:fld>
            <a:endParaRPr lang="en-US" dirty="0"/>
          </a:p>
        </p:txBody>
      </p:sp>
      <p:sp>
        <p:nvSpPr>
          <p:cNvPr id="9" name="Text Placeholder 9"/>
          <p:cNvSpPr txBox="1">
            <a:spLocks/>
          </p:cNvSpPr>
          <p:nvPr/>
        </p:nvSpPr>
        <p:spPr>
          <a:xfrm>
            <a:off x="0" y="324020"/>
            <a:ext cx="3124857" cy="8025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0" dirty="0" smtClean="0">
                <a:effectLst>
                  <a:outerShdw blurRad="38100" dist="38100" dir="2700000" algn="tl">
                    <a:srgbClr val="000000">
                      <a:alpha val="43137"/>
                    </a:srgbClr>
                  </a:outerShdw>
                </a:effectLst>
                <a:latin typeface="AR DELANEY" panose="02000000000000000000" pitchFamily="2" charset="0"/>
              </a:rPr>
              <a:t>CONTINUOUS VARIABLE</a:t>
            </a:r>
            <a:endParaRPr lang="en-US" sz="3600" b="0" dirty="0">
              <a:effectLst>
                <a:outerShdw blurRad="38100" dist="38100" dir="2700000" algn="tl">
                  <a:srgbClr val="000000">
                    <a:alpha val="43137"/>
                  </a:srgbClr>
                </a:outerShdw>
              </a:effectLst>
              <a:latin typeface="AR DELANEY" panose="02000000000000000000" pitchFamily="2" charset="0"/>
            </a:endParaRPr>
          </a:p>
        </p:txBody>
      </p:sp>
      <p:sp>
        <p:nvSpPr>
          <p:cNvPr id="16" name="Text Placeholder 9"/>
          <p:cNvSpPr txBox="1">
            <a:spLocks/>
          </p:cNvSpPr>
          <p:nvPr/>
        </p:nvSpPr>
        <p:spPr>
          <a:xfrm>
            <a:off x="0" y="3413927"/>
            <a:ext cx="3326296" cy="106530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0" dirty="0" smtClean="0">
                <a:effectLst>
                  <a:outerShdw blurRad="38100" dist="38100" dir="2700000" algn="tl">
                    <a:srgbClr val="000000">
                      <a:alpha val="43137"/>
                    </a:srgbClr>
                  </a:outerShdw>
                </a:effectLst>
                <a:latin typeface="AR DELANEY" panose="02000000000000000000" pitchFamily="2" charset="0"/>
              </a:rPr>
              <a:t>CATEGORICAL VARIABLE</a:t>
            </a:r>
            <a:endParaRPr lang="en-US" sz="3600" b="0" dirty="0">
              <a:effectLst>
                <a:outerShdw blurRad="38100" dist="38100" dir="2700000" algn="tl">
                  <a:srgbClr val="000000">
                    <a:alpha val="43137"/>
                  </a:srgbClr>
                </a:outerShdw>
              </a:effectLst>
              <a:latin typeface="AR DELANEY" panose="02000000000000000000" pitchFamily="2"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857" y="213527"/>
            <a:ext cx="9054256" cy="320040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4465"/>
          <a:stretch/>
        </p:blipFill>
        <p:spPr>
          <a:xfrm>
            <a:off x="3256531" y="3373152"/>
            <a:ext cx="3122806" cy="90798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5838"/>
          <a:stretch/>
        </p:blipFill>
        <p:spPr>
          <a:xfrm>
            <a:off x="282271" y="4984530"/>
            <a:ext cx="3044025" cy="1231381"/>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b="8338"/>
          <a:stretch/>
        </p:blipFill>
        <p:spPr>
          <a:xfrm>
            <a:off x="3237291" y="4281132"/>
            <a:ext cx="3111679" cy="908013"/>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1538" b="8390"/>
          <a:stretch/>
        </p:blipFill>
        <p:spPr>
          <a:xfrm>
            <a:off x="8877300" y="3373152"/>
            <a:ext cx="2822764" cy="824332"/>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1224" y="3376156"/>
            <a:ext cx="3071959" cy="939928"/>
          </a:xfrm>
          <a:prstGeom prst="rect">
            <a:avLst/>
          </a:prstGeom>
        </p:spPr>
      </p:pic>
      <p:pic>
        <p:nvPicPr>
          <p:cNvPr id="17" name="Picture 16"/>
          <p:cNvPicPr>
            <a:picLocks noChangeAspect="1"/>
          </p:cNvPicPr>
          <p:nvPr/>
        </p:nvPicPr>
        <p:blipFill rotWithShape="1">
          <a:blip r:embed="rId8">
            <a:extLst>
              <a:ext uri="{28A0092B-C50C-407E-A947-70E740481C1C}">
                <a14:useLocalDpi xmlns:a14="http://schemas.microsoft.com/office/drawing/2010/main" val="0"/>
              </a:ext>
            </a:extLst>
          </a:blip>
          <a:srcRect l="1084" b="6455"/>
          <a:stretch/>
        </p:blipFill>
        <p:spPr>
          <a:xfrm>
            <a:off x="3289299" y="5387248"/>
            <a:ext cx="2988637" cy="1212739"/>
          </a:xfrm>
          <a:prstGeom prst="rect">
            <a:avLst/>
          </a:prstGeom>
        </p:spPr>
      </p:pic>
      <p:pic>
        <p:nvPicPr>
          <p:cNvPr id="18" name="Picture 17"/>
          <p:cNvPicPr>
            <a:picLocks noChangeAspect="1"/>
          </p:cNvPicPr>
          <p:nvPr/>
        </p:nvPicPr>
        <p:blipFill rotWithShape="1">
          <a:blip r:embed="rId9">
            <a:extLst>
              <a:ext uri="{28A0092B-C50C-407E-A947-70E740481C1C}">
                <a14:useLocalDpi xmlns:a14="http://schemas.microsoft.com/office/drawing/2010/main" val="0"/>
              </a:ext>
            </a:extLst>
          </a:blip>
          <a:srcRect l="1558" t="825" r="23463" b="7218"/>
          <a:stretch/>
        </p:blipFill>
        <p:spPr>
          <a:xfrm>
            <a:off x="8833183" y="5394654"/>
            <a:ext cx="3025249" cy="1205333"/>
          </a:xfrm>
          <a:prstGeom prst="rect">
            <a:avLst/>
          </a:prstGeom>
        </p:spPr>
      </p:pic>
      <p:pic>
        <p:nvPicPr>
          <p:cNvPr id="19" name="Picture 18"/>
          <p:cNvPicPr>
            <a:picLocks noChangeAspect="1"/>
          </p:cNvPicPr>
          <p:nvPr/>
        </p:nvPicPr>
        <p:blipFill rotWithShape="1">
          <a:blip r:embed="rId10">
            <a:extLst>
              <a:ext uri="{28A0092B-C50C-407E-A947-70E740481C1C}">
                <a14:useLocalDpi xmlns:a14="http://schemas.microsoft.com/office/drawing/2010/main" val="0"/>
              </a:ext>
            </a:extLst>
          </a:blip>
          <a:srcRect l="1493" b="4268"/>
          <a:stretch/>
        </p:blipFill>
        <p:spPr>
          <a:xfrm>
            <a:off x="6235700" y="4296281"/>
            <a:ext cx="2882900" cy="1438418"/>
          </a:xfrm>
          <a:prstGeom prst="rect">
            <a:avLst/>
          </a:prstGeom>
        </p:spPr>
      </p:pic>
      <p:pic>
        <p:nvPicPr>
          <p:cNvPr id="20" name="Picture 19"/>
          <p:cNvPicPr>
            <a:picLocks noChangeAspect="1"/>
          </p:cNvPicPr>
          <p:nvPr/>
        </p:nvPicPr>
        <p:blipFill rotWithShape="1">
          <a:blip r:embed="rId11">
            <a:extLst>
              <a:ext uri="{28A0092B-C50C-407E-A947-70E740481C1C}">
                <a14:useLocalDpi xmlns:a14="http://schemas.microsoft.com/office/drawing/2010/main" val="0"/>
              </a:ext>
            </a:extLst>
          </a:blip>
          <a:srcRect b="9729"/>
          <a:stretch/>
        </p:blipFill>
        <p:spPr>
          <a:xfrm>
            <a:off x="8833183" y="4316084"/>
            <a:ext cx="3231817" cy="952127"/>
          </a:xfrm>
          <a:prstGeom prst="rect">
            <a:avLst/>
          </a:prstGeom>
        </p:spPr>
      </p:pic>
    </p:spTree>
    <p:extLst>
      <p:ext uri="{BB962C8B-B14F-4D97-AF65-F5344CB8AC3E}">
        <p14:creationId xmlns:p14="http://schemas.microsoft.com/office/powerpoint/2010/main" val="69608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E1514C-5E56-4738-A1FF-4B1CFD2A3E36}" type="slidenum">
              <a:rPr lang="en-US" smtClean="0"/>
              <a:t>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510000" cy="2340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7925" y="0"/>
            <a:ext cx="3509999" cy="2340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3431" y="0"/>
            <a:ext cx="3509999" cy="2340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93279"/>
            <a:ext cx="3510000" cy="23400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7925" y="2093279"/>
            <a:ext cx="3510000" cy="23400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02805" y="2093279"/>
            <a:ext cx="3510000" cy="2340000"/>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4307943"/>
            <a:ext cx="3509999" cy="234000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57924" y="4307943"/>
            <a:ext cx="3509999" cy="2340000"/>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02805" y="4307943"/>
            <a:ext cx="3510000" cy="2340000"/>
          </a:xfrm>
          <a:prstGeom prst="rect">
            <a:avLst/>
          </a:prstGeom>
        </p:spPr>
      </p:pic>
      <p:sp>
        <p:nvSpPr>
          <p:cNvPr id="14" name="TextBox 13"/>
          <p:cNvSpPr txBox="1"/>
          <p:nvPr/>
        </p:nvSpPr>
        <p:spPr>
          <a:xfrm>
            <a:off x="11204859" y="90199"/>
            <a:ext cx="434882" cy="6740307"/>
          </a:xfrm>
          <a:prstGeom prst="rect">
            <a:avLst/>
          </a:prstGeom>
          <a:noFill/>
        </p:spPr>
        <p:txBody>
          <a:bodyPr wrap="square" rtlCol="0">
            <a:spAutoFit/>
          </a:bodyPr>
          <a:lstStyle/>
          <a:p>
            <a:r>
              <a:rPr lang="en-IN" sz="4800" dirty="0" smtClean="0">
                <a:solidFill>
                  <a:schemeClr val="tx2">
                    <a:lumMod val="50000"/>
                  </a:schemeClr>
                </a:solidFill>
                <a:latin typeface="AR DESTINE" panose="02000000000000000000" pitchFamily="2" charset="0"/>
              </a:rPr>
              <a:t>H</a:t>
            </a:r>
          </a:p>
          <a:p>
            <a:r>
              <a:rPr lang="en-IN" sz="4800" dirty="0" smtClean="0">
                <a:solidFill>
                  <a:schemeClr val="tx2">
                    <a:lumMod val="50000"/>
                  </a:schemeClr>
                </a:solidFill>
                <a:latin typeface="AR DESTINE" panose="02000000000000000000" pitchFamily="2" charset="0"/>
              </a:rPr>
              <a:t>I</a:t>
            </a:r>
          </a:p>
          <a:p>
            <a:r>
              <a:rPr lang="en-IN" sz="4800" dirty="0" smtClean="0">
                <a:solidFill>
                  <a:schemeClr val="tx2">
                    <a:lumMod val="50000"/>
                  </a:schemeClr>
                </a:solidFill>
                <a:latin typeface="AR DESTINE" panose="02000000000000000000" pitchFamily="2" charset="0"/>
              </a:rPr>
              <a:t>S</a:t>
            </a:r>
          </a:p>
          <a:p>
            <a:r>
              <a:rPr lang="en-IN" sz="4800" dirty="0" smtClean="0">
                <a:solidFill>
                  <a:schemeClr val="tx2">
                    <a:lumMod val="50000"/>
                  </a:schemeClr>
                </a:solidFill>
                <a:latin typeface="AR DESTINE" panose="02000000000000000000" pitchFamily="2" charset="0"/>
              </a:rPr>
              <a:t>T</a:t>
            </a:r>
          </a:p>
          <a:p>
            <a:r>
              <a:rPr lang="en-IN" sz="4800" dirty="0" smtClean="0">
                <a:solidFill>
                  <a:schemeClr val="tx2">
                    <a:lumMod val="50000"/>
                  </a:schemeClr>
                </a:solidFill>
                <a:latin typeface="AR DESTINE" panose="02000000000000000000" pitchFamily="2" charset="0"/>
              </a:rPr>
              <a:t>O</a:t>
            </a:r>
          </a:p>
          <a:p>
            <a:r>
              <a:rPr lang="en-IN" sz="4800" dirty="0" smtClean="0">
                <a:solidFill>
                  <a:schemeClr val="tx2">
                    <a:lumMod val="50000"/>
                  </a:schemeClr>
                </a:solidFill>
                <a:latin typeface="AR DESTINE" panose="02000000000000000000" pitchFamily="2" charset="0"/>
              </a:rPr>
              <a:t>G</a:t>
            </a:r>
          </a:p>
          <a:p>
            <a:r>
              <a:rPr lang="en-IN" sz="4800" dirty="0" smtClean="0">
                <a:solidFill>
                  <a:schemeClr val="tx2">
                    <a:lumMod val="50000"/>
                  </a:schemeClr>
                </a:solidFill>
                <a:latin typeface="AR DESTINE" panose="02000000000000000000" pitchFamily="2" charset="0"/>
              </a:rPr>
              <a:t>R</a:t>
            </a:r>
          </a:p>
          <a:p>
            <a:r>
              <a:rPr lang="en-IN" sz="4800" dirty="0" smtClean="0">
                <a:solidFill>
                  <a:schemeClr val="tx2">
                    <a:lumMod val="50000"/>
                  </a:schemeClr>
                </a:solidFill>
                <a:latin typeface="AR DESTINE" panose="02000000000000000000" pitchFamily="2" charset="0"/>
              </a:rPr>
              <a:t>A</a:t>
            </a:r>
          </a:p>
          <a:p>
            <a:r>
              <a:rPr lang="en-IN" sz="4800" dirty="0">
                <a:solidFill>
                  <a:schemeClr val="tx2">
                    <a:lumMod val="50000"/>
                  </a:schemeClr>
                </a:solidFill>
                <a:latin typeface="AR DESTINE" panose="02000000000000000000" pitchFamily="2" charset="0"/>
              </a:rPr>
              <a:t>M</a:t>
            </a:r>
          </a:p>
        </p:txBody>
      </p:sp>
    </p:spTree>
    <p:extLst>
      <p:ext uri="{BB962C8B-B14F-4D97-AF65-F5344CB8AC3E}">
        <p14:creationId xmlns:p14="http://schemas.microsoft.com/office/powerpoint/2010/main" val="120322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425_Powerful Presentations_Win32_mlw - v2" id="{7CBB6D80-F69F-4458-A96A-A39B855A93D5}" vid="{827664DE-2D82-4B7F-8582-8671022436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0CA71C-6B24-463C-853F-076A02E27CBC}">
  <ds:schemaRefs>
    <ds:schemaRef ds:uri="http://schemas.microsoft.com/sharepoint/v3/contenttype/forms"/>
  </ds:schemaRefs>
</ds:datastoreItem>
</file>

<file path=customXml/itemProps2.xml><?xml version="1.0" encoding="utf-8"?>
<ds:datastoreItem xmlns:ds="http://schemas.openxmlformats.org/officeDocument/2006/customXml" ds:itemID="{9D2E6351-E64A-42DD-A554-7DF75222212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1C2FF92-1ACE-4D23-9586-85906FF02F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Powerful Presentations</Template>
  <TotalTime>0</TotalTime>
  <Words>918</Words>
  <Application>Microsoft Office PowerPoint</Application>
  <PresentationFormat>Widescreen</PresentationFormat>
  <Paragraphs>176</Paragraphs>
  <Slides>24</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AR DELANEY</vt:lpstr>
      <vt:lpstr>AR DESTINE</vt:lpstr>
      <vt:lpstr>Arial</vt:lpstr>
      <vt:lpstr>Arial Black</vt:lpstr>
      <vt:lpstr>Bookman Old Style</vt:lpstr>
      <vt:lpstr>Calibri</vt:lpstr>
      <vt:lpstr>Segoe UI</vt:lpstr>
      <vt:lpstr>Segoe UI Black</vt:lpstr>
      <vt:lpstr>Segoe UI Light</vt:lpstr>
      <vt:lpstr>Segoe UI Semibold</vt:lpstr>
      <vt:lpstr>Segoe UI Semilight</vt:lpstr>
      <vt:lpstr>Times New Roman</vt:lpstr>
      <vt:lpstr>Wingdings</vt:lpstr>
      <vt:lpstr>Storybuilding Neal Creative</vt:lpstr>
      <vt:lpstr>Predictive Analysis Approach for Stroke Prediction using various Machine Learning Algorithm and Neural Networks</vt:lpstr>
      <vt:lpstr>PowerPoint Presentation</vt:lpstr>
      <vt:lpstr>Problem Statement &amp; Data Mining</vt:lpstr>
      <vt:lpstr>Existing System &amp; Gap on Existing System</vt:lpstr>
      <vt:lpstr>Machine Learning Algorithms</vt:lpstr>
      <vt:lpstr>PowerPoint Presentation</vt:lpstr>
      <vt:lpstr>EDA Exploratory Data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THANKYOU</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2022-05-23T23:01:02Z</dcterms:created>
  <dcterms:modified xsi:type="dcterms:W3CDTF">2022-08-17T00:26:00Z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